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7" r:id="rId14"/>
    <p:sldId id="268" r:id="rId15"/>
    <p:sldId id="271" r:id="rId16"/>
    <p:sldId id="272" r:id="rId17"/>
    <p:sldId id="273" r:id="rId18"/>
    <p:sldId id="274" r:id="rId19"/>
    <p:sldId id="275" r:id="rId20"/>
    <p:sldId id="277" r:id="rId21"/>
    <p:sldId id="276"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16"/>
    <p:restoredTop sz="94674"/>
  </p:normalViewPr>
  <p:slideViewPr>
    <p:cSldViewPr snapToGrid="0" snapToObjects="1">
      <p:cViewPr varScale="1">
        <p:scale>
          <a:sx n="113" d="100"/>
          <a:sy n="113" d="100"/>
        </p:scale>
        <p:origin x="192" y="4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5E424-6A57-A842-901F-F30CA945EB1A}" type="datetimeFigureOut">
              <a:rPr lang="es-ES_tradnl" smtClean="0"/>
              <a:t>13/6/16</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026FE-EF50-604E-8B8F-CEDF5145E1A9}" type="slidenum">
              <a:rPr lang="es-ES_tradnl" smtClean="0"/>
              <a:t>‹Nr.›</a:t>
            </a:fld>
            <a:endParaRPr lang="es-ES_tradnl"/>
          </a:p>
        </p:txBody>
      </p:sp>
    </p:spTree>
    <p:extLst>
      <p:ext uri="{BB962C8B-B14F-4D97-AF65-F5344CB8AC3E}">
        <p14:creationId xmlns:p14="http://schemas.microsoft.com/office/powerpoint/2010/main" val="430371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0A026FE-EF50-604E-8B8F-CEDF5145E1A9}" type="slidenum">
              <a:rPr lang="es-ES_tradnl" smtClean="0"/>
              <a:t>1</a:t>
            </a:fld>
            <a:endParaRPr lang="es-ES_tradnl"/>
          </a:p>
        </p:txBody>
      </p:sp>
    </p:spTree>
    <p:extLst>
      <p:ext uri="{BB962C8B-B14F-4D97-AF65-F5344CB8AC3E}">
        <p14:creationId xmlns:p14="http://schemas.microsoft.com/office/powerpoint/2010/main" val="521431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540850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429170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181235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136278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20362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1370429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1043265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210644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175418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194553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0642E409-C8F7-6B4D-B48C-EB82AC7F91BD}" type="datetimeFigureOut">
              <a:rPr lang="es-ES_tradnl" smtClean="0"/>
              <a:t>13/6/16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10561985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2E409-C8F7-6B4D-B48C-EB82AC7F91BD}" type="datetimeFigureOut">
              <a:rPr lang="es-ES_tradnl" smtClean="0"/>
              <a:t>13/6/16</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33EBB-B8B9-4942-B7EE-20D36CC3399E}" type="slidenum">
              <a:rPr lang="es-ES_tradnl" smtClean="0"/>
              <a:t>‹Nr.›</a:t>
            </a:fld>
            <a:endParaRPr lang="es-ES_tradnl"/>
          </a:p>
        </p:txBody>
      </p:sp>
    </p:spTree>
    <p:extLst>
      <p:ext uri="{BB962C8B-B14F-4D97-AF65-F5344CB8AC3E}">
        <p14:creationId xmlns:p14="http://schemas.microsoft.com/office/powerpoint/2010/main" val="1773395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BIBLIOTECA/7.%20VIDEOS/Todos%20Nacimos%20para%20Brillar.mov" TargetMode="External"/><Relationship Id="rId3"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hyperlink" Target="../../BIBLIOTECA/7.%20VIDEOS/Arte%20y%20espiritualidad.mp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hyperlink" Target="../../BIBLIOTECA/7.%20VIDEOS/El%20Principito%20-%20%20Ver%20con%20Claridad%20.mov"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hyperlink" Target="../../BIBLIOTECA/7.%20VIDEOS/Gestos%20que%20dan%20vida.m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oscarp347@gmail.com" TargetMode="Externa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hyperlink" Target="NUL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41788" y="1582219"/>
            <a:ext cx="11126913" cy="4866862"/>
          </a:xfrm>
          <a:prstGeom prst="rect">
            <a:avLst/>
          </a:prstGeom>
        </p:spPr>
      </p:pic>
      <p:sp>
        <p:nvSpPr>
          <p:cNvPr id="5" name="CuadroTexto 4"/>
          <p:cNvSpPr txBox="1"/>
          <p:nvPr/>
        </p:nvSpPr>
        <p:spPr>
          <a:xfrm>
            <a:off x="441788" y="74114"/>
            <a:ext cx="11493358" cy="1508105"/>
          </a:xfrm>
          <a:prstGeom prst="rect">
            <a:avLst/>
          </a:prstGeom>
          <a:noFill/>
        </p:spPr>
        <p:txBody>
          <a:bodyPr wrap="square" rtlCol="0">
            <a:spAutoFit/>
          </a:bodyPr>
          <a:lstStyle/>
          <a:p>
            <a:pPr algn="ctr"/>
            <a:r>
              <a:rPr lang="es-ES_tradnl" sz="4600" b="1" dirty="0" smtClean="0">
                <a:solidFill>
                  <a:srgbClr val="002060"/>
                </a:solidFill>
                <a:latin typeface="Britannic Bold" charset="0"/>
                <a:ea typeface="Britannic Bold" charset="0"/>
                <a:cs typeface="Britannic Bold" charset="0"/>
              </a:rPr>
              <a:t>APORTES DE LA INTELIGENCIA </a:t>
            </a:r>
            <a:r>
              <a:rPr lang="es-ES_tradnl" sz="4600" b="1" smtClean="0">
                <a:solidFill>
                  <a:srgbClr val="002060"/>
                </a:solidFill>
                <a:latin typeface="Britannic Bold" charset="0"/>
                <a:ea typeface="Britannic Bold" charset="0"/>
                <a:cs typeface="Britannic Bold" charset="0"/>
              </a:rPr>
              <a:t>ESPIRITUAL EN LA </a:t>
            </a:r>
            <a:r>
              <a:rPr lang="es-ES_tradnl" sz="4600" b="1" dirty="0" smtClean="0">
                <a:solidFill>
                  <a:srgbClr val="002060"/>
                </a:solidFill>
                <a:latin typeface="Britannic Bold" charset="0"/>
                <a:ea typeface="Britannic Bold" charset="0"/>
                <a:cs typeface="Britannic Bold" charset="0"/>
              </a:rPr>
              <a:t>FORMACI</a:t>
            </a:r>
            <a:r>
              <a:rPr lang="es-ES" sz="4600" b="1" dirty="0" smtClean="0">
                <a:solidFill>
                  <a:srgbClr val="002060"/>
                </a:solidFill>
                <a:latin typeface="Britannic Bold" charset="0"/>
                <a:ea typeface="Britannic Bold" charset="0"/>
                <a:cs typeface="Britannic Bold" charset="0"/>
              </a:rPr>
              <a:t>ÓN DEL SER HUMANO</a:t>
            </a:r>
            <a:endParaRPr lang="es-ES_tradnl" sz="4600" b="1" dirty="0">
              <a:solidFill>
                <a:srgbClr val="002060"/>
              </a:solidFill>
              <a:latin typeface="Britannic Bold" charset="0"/>
              <a:ea typeface="Britannic Bold" charset="0"/>
              <a:cs typeface="Britannic Bold" charset="0"/>
            </a:endParaRPr>
          </a:p>
        </p:txBody>
      </p:sp>
      <p:sp>
        <p:nvSpPr>
          <p:cNvPr id="6" name="CuadroTexto 5"/>
          <p:cNvSpPr txBox="1"/>
          <p:nvPr/>
        </p:nvSpPr>
        <p:spPr>
          <a:xfrm>
            <a:off x="7934547" y="6449081"/>
            <a:ext cx="3634154" cy="430887"/>
          </a:xfrm>
          <a:prstGeom prst="rect">
            <a:avLst/>
          </a:prstGeom>
          <a:noFill/>
        </p:spPr>
        <p:txBody>
          <a:bodyPr wrap="square" rtlCol="0">
            <a:spAutoFit/>
          </a:bodyPr>
          <a:lstStyle/>
          <a:p>
            <a:pPr algn="r"/>
            <a:r>
              <a:rPr lang="es-ES" sz="2200" dirty="0" smtClean="0">
                <a:latin typeface="Brush Script MT Italic"/>
                <a:cs typeface="Brush Script MT Italic"/>
              </a:rPr>
              <a:t>Oscar A. Pérez Sayago</a:t>
            </a:r>
            <a:endParaRPr lang="es-ES" sz="2200" dirty="0">
              <a:latin typeface="Brush Script MT Italic"/>
              <a:cs typeface="Brush Script MT Italic"/>
            </a:endParaRPr>
          </a:p>
        </p:txBody>
      </p:sp>
    </p:spTree>
    <p:extLst>
      <p:ext uri="{BB962C8B-B14F-4D97-AF65-F5344CB8AC3E}">
        <p14:creationId xmlns:p14="http://schemas.microsoft.com/office/powerpoint/2010/main" val="192204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5. EL ASOMBRO</a:t>
            </a:r>
          </a:p>
        </p:txBody>
      </p:sp>
      <p:sp>
        <p:nvSpPr>
          <p:cNvPr id="2" name="CuadroTexto 1"/>
          <p:cNvSpPr txBox="1"/>
          <p:nvPr/>
        </p:nvSpPr>
        <p:spPr>
          <a:xfrm>
            <a:off x="543698" y="984738"/>
            <a:ext cx="11219934" cy="1292662"/>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admiración</a:t>
            </a:r>
            <a:r>
              <a:rPr lang="es-ES" sz="2600" dirty="0" smtClean="0">
                <a:latin typeface="Candara" charset="0"/>
                <a:ea typeface="Candara" charset="0"/>
                <a:cs typeface="Candara" charset="0"/>
              </a:rPr>
              <a:t> no es la toma de distancia. Es una </a:t>
            </a:r>
            <a:r>
              <a:rPr lang="es-ES" sz="2600" dirty="0" smtClean="0">
                <a:solidFill>
                  <a:srgbClr val="0070C0"/>
                </a:solidFill>
                <a:latin typeface="Candara" charset="0"/>
                <a:ea typeface="Candara" charset="0"/>
                <a:cs typeface="Candara" charset="0"/>
              </a:rPr>
              <a:t>experiencia mental y emocional</a:t>
            </a:r>
            <a:r>
              <a:rPr lang="es-ES" sz="2600" dirty="0" smtClean="0">
                <a:latin typeface="Candara" charset="0"/>
                <a:ea typeface="Candara" charset="0"/>
                <a:cs typeface="Candara" charset="0"/>
              </a:rPr>
              <a:t>, una sensación que afecta </a:t>
            </a:r>
            <a:r>
              <a:rPr lang="es-ES" sz="2600" dirty="0" smtClean="0">
                <a:solidFill>
                  <a:srgbClr val="0070C0"/>
                </a:solidFill>
                <a:latin typeface="Candara" charset="0"/>
                <a:ea typeface="Candara" charset="0"/>
                <a:cs typeface="Candara" charset="0"/>
              </a:rPr>
              <a:t>también a lo corporal</a:t>
            </a:r>
            <a:r>
              <a:rPr lang="es-ES" sz="2600" dirty="0" smtClean="0">
                <a:latin typeface="Candara" charset="0"/>
                <a:ea typeface="Candara" charset="0"/>
                <a:cs typeface="Candara" charset="0"/>
              </a:rPr>
              <a:t>, pero que </a:t>
            </a:r>
            <a:r>
              <a:rPr lang="es-ES" sz="2600" dirty="0" smtClean="0">
                <a:solidFill>
                  <a:srgbClr val="0070C0"/>
                </a:solidFill>
                <a:latin typeface="Candara" charset="0"/>
                <a:ea typeface="Candara" charset="0"/>
                <a:cs typeface="Candara" charset="0"/>
              </a:rPr>
              <a:t>tiene su raíz en la inteligencia espiritual. </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543698" y="2420418"/>
            <a:ext cx="4323724" cy="4204859"/>
          </a:xfrm>
          <a:prstGeom prst="rect">
            <a:avLst/>
          </a:prstGeom>
        </p:spPr>
      </p:pic>
      <p:sp>
        <p:nvSpPr>
          <p:cNvPr id="5" name="CuadroTexto 4"/>
          <p:cNvSpPr txBox="1"/>
          <p:nvPr/>
        </p:nvSpPr>
        <p:spPr>
          <a:xfrm>
            <a:off x="5162842" y="2676187"/>
            <a:ext cx="6443003" cy="3693319"/>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Cuando uno, </a:t>
            </a:r>
            <a:r>
              <a:rPr lang="es-ES_tradnl" sz="2600" dirty="0" smtClean="0">
                <a:solidFill>
                  <a:srgbClr val="0070C0"/>
                </a:solidFill>
                <a:latin typeface="Candara" charset="0"/>
                <a:ea typeface="Candara" charset="0"/>
                <a:cs typeface="Candara" charset="0"/>
              </a:rPr>
              <a:t>gracias al poder de la inteligencia espiritual</a:t>
            </a:r>
            <a:r>
              <a:rPr lang="es-ES_tradnl" sz="2600" dirty="0" smtClean="0">
                <a:latin typeface="Candara" charset="0"/>
                <a:ea typeface="Candara" charset="0"/>
                <a:cs typeface="Candara" charset="0"/>
              </a:rPr>
              <a:t>, </a:t>
            </a:r>
            <a:r>
              <a:rPr lang="es-ES_tradnl" sz="2600" dirty="0" smtClean="0">
                <a:solidFill>
                  <a:srgbClr val="0070C0"/>
                </a:solidFill>
                <a:latin typeface="Candara" charset="0"/>
                <a:ea typeface="Candara" charset="0"/>
                <a:cs typeface="Candara" charset="0"/>
              </a:rPr>
              <a:t>toma distancia de la realidad,</a:t>
            </a:r>
            <a:r>
              <a:rPr lang="es-ES_tradnl" sz="2600" dirty="0" smtClean="0">
                <a:latin typeface="Candara" charset="0"/>
                <a:ea typeface="Candara" charset="0"/>
                <a:cs typeface="Candara" charset="0"/>
              </a:rPr>
              <a:t> se sorprende de </a:t>
            </a:r>
            <a:r>
              <a:rPr lang="es-ES_tradnl" sz="2600" dirty="0" smtClean="0">
                <a:solidFill>
                  <a:srgbClr val="0070C0"/>
                </a:solidFill>
                <a:latin typeface="Candara" charset="0"/>
                <a:ea typeface="Candara" charset="0"/>
                <a:cs typeface="Candara" charset="0"/>
              </a:rPr>
              <a:t>c</a:t>
            </a:r>
            <a:r>
              <a:rPr lang="es-ES" sz="2600" dirty="0" smtClean="0">
                <a:solidFill>
                  <a:srgbClr val="0070C0"/>
                </a:solidFill>
                <a:latin typeface="Candara" charset="0"/>
                <a:ea typeface="Candara" charset="0"/>
                <a:cs typeface="Candara" charset="0"/>
              </a:rPr>
              <a:t>ómo </a:t>
            </a:r>
            <a:r>
              <a:rPr lang="es-ES" sz="2600" dirty="0" smtClean="0">
                <a:latin typeface="Candara" charset="0"/>
                <a:ea typeface="Candara" charset="0"/>
                <a:cs typeface="Candara" charset="0"/>
              </a:rPr>
              <a:t>son las cosas, de </a:t>
            </a:r>
            <a:r>
              <a:rPr lang="es-ES" sz="2600" dirty="0" smtClean="0">
                <a:solidFill>
                  <a:srgbClr val="0070C0"/>
                </a:solidFill>
                <a:latin typeface="Candara" charset="0"/>
                <a:ea typeface="Candara" charset="0"/>
                <a:cs typeface="Candara" charset="0"/>
              </a:rPr>
              <a:t>cómo</a:t>
            </a:r>
            <a:r>
              <a:rPr lang="es-ES" sz="2600" dirty="0" smtClean="0">
                <a:latin typeface="Candara" charset="0"/>
                <a:ea typeface="Candara" charset="0"/>
                <a:cs typeface="Candara" charset="0"/>
              </a:rPr>
              <a:t> es el mundo y de </a:t>
            </a:r>
            <a:r>
              <a:rPr lang="es-ES" sz="2600" dirty="0" smtClean="0">
                <a:solidFill>
                  <a:srgbClr val="0070C0"/>
                </a:solidFill>
                <a:latin typeface="Candara" charset="0"/>
                <a:ea typeface="Candara" charset="0"/>
                <a:cs typeface="Candara" charset="0"/>
              </a:rPr>
              <a:t>cómo</a:t>
            </a:r>
            <a:r>
              <a:rPr lang="es-ES" sz="2600" dirty="0" smtClean="0">
                <a:latin typeface="Candara" charset="0"/>
                <a:ea typeface="Candara" charset="0"/>
                <a:cs typeface="Candara" charset="0"/>
              </a:rPr>
              <a:t> es él mismo. </a:t>
            </a:r>
          </a:p>
          <a:p>
            <a:pPr algn="just"/>
            <a:endParaRPr lang="es-ES" sz="2600" dirty="0">
              <a:latin typeface="Candara" charset="0"/>
              <a:ea typeface="Candara" charset="0"/>
              <a:cs typeface="Candara" charset="0"/>
            </a:endParaRPr>
          </a:p>
          <a:p>
            <a:pPr algn="just"/>
            <a:r>
              <a:rPr lang="es-ES" sz="2600" dirty="0" smtClean="0">
                <a:solidFill>
                  <a:srgbClr val="0070C0"/>
                </a:solidFill>
                <a:latin typeface="Candara" charset="0"/>
                <a:ea typeface="Candara" charset="0"/>
                <a:cs typeface="Candara" charset="0"/>
              </a:rPr>
              <a:t>Cuando uno se admira de la realidad</a:t>
            </a:r>
            <a:r>
              <a:rPr lang="es-ES" sz="2600" dirty="0" smtClean="0">
                <a:latin typeface="Candara" charset="0"/>
                <a:ea typeface="Candara" charset="0"/>
                <a:cs typeface="Candara" charset="0"/>
              </a:rPr>
              <a:t>, de la existencia del mundo, </a:t>
            </a:r>
            <a:r>
              <a:rPr lang="es-ES" sz="2600" dirty="0" smtClean="0">
                <a:solidFill>
                  <a:srgbClr val="0070C0"/>
                </a:solidFill>
                <a:latin typeface="Candara" charset="0"/>
                <a:ea typeface="Candara" charset="0"/>
                <a:cs typeface="Candara" charset="0"/>
              </a:rPr>
              <a:t>se percibe como una minúscula partícula en Todo</a:t>
            </a:r>
            <a:r>
              <a:rPr lang="es-ES" sz="2600" dirty="0" smtClean="0">
                <a:latin typeface="Candara" charset="0"/>
                <a:ea typeface="Candara" charset="0"/>
                <a:cs typeface="Candara" charset="0"/>
              </a:rPr>
              <a:t>.</a:t>
            </a:r>
            <a:endParaRPr lang="es-ES_tradnl" sz="2600" dirty="0">
              <a:latin typeface="Candara" charset="0"/>
              <a:ea typeface="Candara" charset="0"/>
              <a:cs typeface="Candara" charset="0"/>
            </a:endParaRPr>
          </a:p>
        </p:txBody>
      </p:sp>
    </p:spTree>
    <p:extLst>
      <p:ext uri="{BB962C8B-B14F-4D97-AF65-F5344CB8AC3E}">
        <p14:creationId xmlns:p14="http://schemas.microsoft.com/office/powerpoint/2010/main" val="194002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5. </a:t>
            </a:r>
            <a:r>
              <a:rPr lang="es-ES_tradnl" sz="2800" b="1" smtClean="0">
                <a:solidFill>
                  <a:schemeClr val="bg1"/>
                </a:solidFill>
                <a:latin typeface="Candara" charset="0"/>
                <a:ea typeface="Candara" charset="0"/>
                <a:cs typeface="Candara" charset="0"/>
              </a:rPr>
              <a:t>EL ASOMBRO</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984738"/>
            <a:ext cx="11219934" cy="169277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sorpresa es el principio del preguntar </a:t>
            </a:r>
            <a:r>
              <a:rPr lang="es-ES_tradnl" sz="2600" dirty="0" smtClean="0">
                <a:latin typeface="Candara" charset="0"/>
                <a:ea typeface="Candara" charset="0"/>
                <a:cs typeface="Candara" charset="0"/>
              </a:rPr>
              <a:t>y la </a:t>
            </a:r>
            <a:r>
              <a:rPr lang="es-ES_tradnl" sz="2600" dirty="0" smtClean="0">
                <a:solidFill>
                  <a:srgbClr val="0070C0"/>
                </a:solidFill>
                <a:latin typeface="Candara" charset="0"/>
                <a:ea typeface="Candara" charset="0"/>
                <a:cs typeface="Candara" charset="0"/>
              </a:rPr>
              <a:t>base del desarrollo del conocimiento en todas sus vertientes</a:t>
            </a:r>
            <a:r>
              <a:rPr lang="es-ES_tradnl" sz="2600" dirty="0" smtClean="0">
                <a:latin typeface="Candara" charset="0"/>
                <a:ea typeface="Candara" charset="0"/>
                <a:cs typeface="Candara" charset="0"/>
              </a:rPr>
              <a:t>. </a:t>
            </a:r>
            <a:r>
              <a:rPr lang="es-ES" sz="2600" dirty="0" smtClean="0">
                <a:latin typeface="Candara" charset="0"/>
                <a:ea typeface="Candara" charset="0"/>
                <a:cs typeface="Candara" charset="0"/>
              </a:rPr>
              <a:t>Éste exige, necesariamente, la </a:t>
            </a:r>
            <a:r>
              <a:rPr lang="es-ES" sz="2600" dirty="0" smtClean="0">
                <a:solidFill>
                  <a:srgbClr val="0070C0"/>
                </a:solidFill>
                <a:latin typeface="Candara" charset="0"/>
                <a:ea typeface="Candara" charset="0"/>
                <a:cs typeface="Candara" charset="0"/>
              </a:rPr>
              <a:t>interrogación</a:t>
            </a:r>
            <a:r>
              <a:rPr lang="es-ES" sz="2600" dirty="0" smtClean="0">
                <a:latin typeface="Candara" charset="0"/>
                <a:ea typeface="Candara" charset="0"/>
                <a:cs typeface="Candara" charset="0"/>
              </a:rPr>
              <a:t>, el </a:t>
            </a:r>
            <a:r>
              <a:rPr lang="es-ES" sz="2600" dirty="0" smtClean="0">
                <a:solidFill>
                  <a:srgbClr val="0070C0"/>
                </a:solidFill>
                <a:latin typeface="Candara" charset="0"/>
                <a:ea typeface="Candara" charset="0"/>
                <a:cs typeface="Candara" charset="0"/>
              </a:rPr>
              <a:t>preguntar por</a:t>
            </a:r>
            <a:r>
              <a:rPr lang="es-ES" sz="2600" dirty="0" smtClean="0">
                <a:latin typeface="Candara" charset="0"/>
                <a:ea typeface="Candara" charset="0"/>
                <a:cs typeface="Candara" charset="0"/>
              </a:rPr>
              <a:t>, el </a:t>
            </a:r>
            <a:r>
              <a:rPr lang="es-ES" sz="2600" dirty="0" smtClean="0">
                <a:solidFill>
                  <a:srgbClr val="0070C0"/>
                </a:solidFill>
                <a:latin typeface="Candara" charset="0"/>
                <a:ea typeface="Candara" charset="0"/>
                <a:cs typeface="Candara" charset="0"/>
              </a:rPr>
              <a:t>asombro frente al hecho de existir</a:t>
            </a:r>
            <a:r>
              <a:rPr lang="es-ES" sz="2600" dirty="0" smtClean="0">
                <a:latin typeface="Candara" charset="0"/>
                <a:ea typeface="Candara" charset="0"/>
                <a:cs typeface="Candara" charset="0"/>
              </a:rPr>
              <a:t>. Cuando todo ello late profundamente en el ser humano, </a:t>
            </a:r>
            <a:r>
              <a:rPr lang="es-ES" sz="2600" dirty="0" smtClean="0">
                <a:solidFill>
                  <a:srgbClr val="0070C0"/>
                </a:solidFill>
                <a:latin typeface="Candara" charset="0"/>
                <a:ea typeface="Candara" charset="0"/>
                <a:cs typeface="Candara" charset="0"/>
              </a:rPr>
              <a:t>late en él vida espiritual. </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800908" y="2820528"/>
            <a:ext cx="10705513" cy="3906171"/>
          </a:xfrm>
          <a:prstGeom prst="rect">
            <a:avLst/>
          </a:prstGeom>
        </p:spPr>
      </p:pic>
    </p:spTree>
    <p:extLst>
      <p:ext uri="{BB962C8B-B14F-4D97-AF65-F5344CB8AC3E}">
        <p14:creationId xmlns:p14="http://schemas.microsoft.com/office/powerpoint/2010/main" val="99685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6. </a:t>
            </a:r>
            <a:r>
              <a:rPr lang="es-ES_tradnl" sz="2800" b="1" smtClean="0">
                <a:solidFill>
                  <a:schemeClr val="bg1"/>
                </a:solidFill>
                <a:latin typeface="Candara" charset="0"/>
                <a:ea typeface="Candara" charset="0"/>
                <a:cs typeface="Candara" charset="0"/>
              </a:rPr>
              <a:t>EL AUTOCONOCIMIENTO</a:t>
            </a:r>
            <a:endParaRPr lang="es-ES_tradnl" sz="2800" b="1" dirty="0" smtClean="0">
              <a:solidFill>
                <a:schemeClr val="bg1"/>
              </a:solidFill>
              <a:latin typeface="Candara" charset="0"/>
              <a:ea typeface="Candara" charset="0"/>
              <a:cs typeface="Candara" charset="0"/>
            </a:endParaRPr>
          </a:p>
        </p:txBody>
      </p:sp>
      <p:sp>
        <p:nvSpPr>
          <p:cNvPr id="5" name="CuadroTexto 4"/>
          <p:cNvSpPr txBox="1"/>
          <p:nvPr/>
        </p:nvSpPr>
        <p:spPr>
          <a:xfrm>
            <a:off x="543698" y="998806"/>
            <a:ext cx="11219934" cy="892552"/>
          </a:xfrm>
          <a:prstGeom prst="rect">
            <a:avLst/>
          </a:prstGeom>
          <a:noFill/>
        </p:spPr>
        <p:txBody>
          <a:bodyPr wrap="square" rtlCol="0">
            <a:spAutoFit/>
          </a:bodyPr>
          <a:lstStyle/>
          <a:p>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nos faculta para </a:t>
            </a:r>
            <a:r>
              <a:rPr lang="es-ES_tradnl" sz="2600" dirty="0" smtClean="0">
                <a:solidFill>
                  <a:srgbClr val="0070C0"/>
                </a:solidFill>
                <a:latin typeface="Candara" charset="0"/>
                <a:ea typeface="Candara" charset="0"/>
                <a:cs typeface="Candara" charset="0"/>
              </a:rPr>
              <a:t>adentrarnos por aquella infinita senda que conduce al conocimiento por uno mismo.</a:t>
            </a:r>
            <a:endParaRPr lang="es-ES_tradnl" sz="2600" dirty="0">
              <a:solidFill>
                <a:srgbClr val="0070C0"/>
              </a:solidFill>
              <a:latin typeface="Candara" charset="0"/>
              <a:ea typeface="Candara" charset="0"/>
              <a:cs typeface="Candara" charset="0"/>
            </a:endParaRPr>
          </a:p>
        </p:txBody>
      </p:sp>
      <p:sp>
        <p:nvSpPr>
          <p:cNvPr id="7" name="CuadroTexto 6"/>
          <p:cNvSpPr txBox="1"/>
          <p:nvPr/>
        </p:nvSpPr>
        <p:spPr>
          <a:xfrm>
            <a:off x="445224" y="2208898"/>
            <a:ext cx="6025914" cy="4093428"/>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Cuando uno se </a:t>
            </a:r>
            <a:r>
              <a:rPr lang="es-ES_tradnl" sz="2600" dirty="0" smtClean="0">
                <a:solidFill>
                  <a:srgbClr val="0070C0"/>
                </a:solidFill>
                <a:latin typeface="Candara" charset="0"/>
                <a:ea typeface="Candara" charset="0"/>
                <a:cs typeface="Candara" charset="0"/>
              </a:rPr>
              <a:t>contempla a s</a:t>
            </a:r>
            <a:r>
              <a:rPr lang="es-ES" sz="2600" dirty="0" smtClean="0">
                <a:solidFill>
                  <a:srgbClr val="0070C0"/>
                </a:solidFill>
                <a:latin typeface="Candara" charset="0"/>
                <a:ea typeface="Candara" charset="0"/>
                <a:cs typeface="Candara" charset="0"/>
              </a:rPr>
              <a:t>í mismo </a:t>
            </a:r>
            <a:r>
              <a:rPr lang="es-ES" sz="2600" dirty="0" smtClean="0">
                <a:latin typeface="Candara" charset="0"/>
                <a:ea typeface="Candara" charset="0"/>
                <a:cs typeface="Candara" charset="0"/>
              </a:rPr>
              <a:t>y </a:t>
            </a:r>
            <a:r>
              <a:rPr lang="es-ES" sz="2600" dirty="0" smtClean="0">
                <a:solidFill>
                  <a:srgbClr val="0070C0"/>
                </a:solidFill>
                <a:latin typeface="Candara" charset="0"/>
                <a:ea typeface="Candara" charset="0"/>
                <a:cs typeface="Candara" charset="0"/>
              </a:rPr>
              <a:t>se pregunta por el sentido de la existencia</a:t>
            </a:r>
            <a:r>
              <a:rPr lang="es-ES" sz="2600" dirty="0" smtClean="0">
                <a:latin typeface="Candara" charset="0"/>
                <a:ea typeface="Candara" charset="0"/>
                <a:cs typeface="Candara" charset="0"/>
              </a:rPr>
              <a:t>, por lo que va a dotarla de significado, </a:t>
            </a:r>
            <a:r>
              <a:rPr lang="es-ES" sz="2600" dirty="0" smtClean="0">
                <a:solidFill>
                  <a:srgbClr val="0070C0"/>
                </a:solidFill>
                <a:latin typeface="Candara" charset="0"/>
                <a:ea typeface="Candara" charset="0"/>
                <a:cs typeface="Candara" charset="0"/>
              </a:rPr>
              <a:t>están cultivando la inteligencia espiritual.</a:t>
            </a:r>
          </a:p>
          <a:p>
            <a:pPr algn="ctr"/>
            <a:endParaRPr lang="es-ES" sz="2600" dirty="0">
              <a:latin typeface="Candara" charset="0"/>
              <a:ea typeface="Candara" charset="0"/>
              <a:cs typeface="Candara" charset="0"/>
            </a:endParaRPr>
          </a:p>
          <a:p>
            <a:pPr algn="ctr"/>
            <a:r>
              <a:rPr lang="es-ES" sz="2600" dirty="0" smtClean="0">
                <a:latin typeface="Candara" charset="0"/>
                <a:ea typeface="Candara" charset="0"/>
                <a:cs typeface="Candara" charset="0"/>
              </a:rPr>
              <a:t>La </a:t>
            </a:r>
            <a:r>
              <a:rPr lang="es-ES" sz="2600" dirty="0" smtClean="0">
                <a:solidFill>
                  <a:srgbClr val="0070C0"/>
                </a:solidFill>
                <a:latin typeface="Candara" charset="0"/>
                <a:ea typeface="Candara" charset="0"/>
                <a:cs typeface="Candara" charset="0"/>
              </a:rPr>
              <a:t>inteligencia espiritual posibilita dos movimientos</a:t>
            </a:r>
            <a:r>
              <a:rPr lang="es-ES" sz="2600" dirty="0" smtClean="0">
                <a:latin typeface="Candara" charset="0"/>
                <a:ea typeface="Candara" charset="0"/>
                <a:cs typeface="Candara" charset="0"/>
              </a:rPr>
              <a:t> en el ser humano: </a:t>
            </a:r>
            <a:r>
              <a:rPr lang="es-ES" sz="2600" dirty="0" smtClean="0">
                <a:solidFill>
                  <a:srgbClr val="0070C0"/>
                </a:solidFill>
                <a:latin typeface="Candara" charset="0"/>
                <a:ea typeface="Candara" charset="0"/>
                <a:cs typeface="Candara" charset="0"/>
              </a:rPr>
              <a:t>el despertar y la apertura.</a:t>
            </a:r>
          </a:p>
          <a:p>
            <a:pPr algn="ctr"/>
            <a:endParaRPr lang="es-ES" sz="2600" dirty="0">
              <a:solidFill>
                <a:srgbClr val="0070C0"/>
              </a:solidFill>
              <a:latin typeface="Candara" charset="0"/>
              <a:ea typeface="Candara" charset="0"/>
              <a:cs typeface="Candara" charset="0"/>
            </a:endParaRPr>
          </a:p>
          <a:p>
            <a:pPr algn="ctr"/>
            <a:r>
              <a:rPr lang="es-ES" sz="2600" dirty="0" smtClean="0">
                <a:latin typeface="Candara" charset="0"/>
                <a:ea typeface="Candara" charset="0"/>
                <a:cs typeface="Candara" charset="0"/>
                <a:hlinkClick r:id="rId2"/>
              </a:rPr>
              <a:t>Todos nacimos para brillar</a:t>
            </a:r>
            <a:endParaRPr lang="es-ES_tradnl" sz="2600" dirty="0">
              <a:latin typeface="Candara" charset="0"/>
              <a:ea typeface="Candara" charset="0"/>
              <a:cs typeface="Candara" charset="0"/>
            </a:endParaRPr>
          </a:p>
        </p:txBody>
      </p:sp>
      <p:pic>
        <p:nvPicPr>
          <p:cNvPr id="8" name="Imagen 7"/>
          <p:cNvPicPr>
            <a:picLocks noChangeAspect="1"/>
          </p:cNvPicPr>
          <p:nvPr/>
        </p:nvPicPr>
        <p:blipFill>
          <a:blip r:embed="rId3"/>
          <a:stretch>
            <a:fillRect/>
          </a:stretch>
        </p:blipFill>
        <p:spPr>
          <a:xfrm>
            <a:off x="7076050" y="2208898"/>
            <a:ext cx="4532630" cy="4156166"/>
          </a:xfrm>
          <a:prstGeom prst="rect">
            <a:avLst/>
          </a:prstGeom>
        </p:spPr>
      </p:pic>
    </p:spTree>
    <p:extLst>
      <p:ext uri="{BB962C8B-B14F-4D97-AF65-F5344CB8AC3E}">
        <p14:creationId xmlns:p14="http://schemas.microsoft.com/office/powerpoint/2010/main" val="17025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6. EL AUTOCONOCIMIENTO</a:t>
            </a:r>
          </a:p>
        </p:txBody>
      </p:sp>
      <p:sp>
        <p:nvSpPr>
          <p:cNvPr id="2" name="CuadroTexto 1"/>
          <p:cNvSpPr txBox="1"/>
          <p:nvPr/>
        </p:nvSpPr>
        <p:spPr>
          <a:xfrm>
            <a:off x="543698" y="998806"/>
            <a:ext cx="11219934" cy="1292662"/>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a:t>
            </a:r>
            <a:r>
              <a:rPr lang="es-ES_tradnl" sz="2600" dirty="0" smtClean="0">
                <a:latin typeface="Candara" charset="0"/>
                <a:ea typeface="Candara" charset="0"/>
                <a:cs typeface="Candara" charset="0"/>
              </a:rPr>
              <a:t> nos habilita para </a:t>
            </a:r>
            <a:r>
              <a:rPr lang="es-ES_tradnl" sz="2600" dirty="0" smtClean="0">
                <a:solidFill>
                  <a:srgbClr val="0070C0"/>
                </a:solidFill>
                <a:latin typeface="Candara" charset="0"/>
                <a:ea typeface="Candara" charset="0"/>
                <a:cs typeface="Candara" charset="0"/>
              </a:rPr>
              <a:t>adentrarnos, en un proceso sin fin, en el propio universo</a:t>
            </a:r>
            <a:r>
              <a:rPr lang="es-ES_tradnl" sz="2600" dirty="0" smtClean="0">
                <a:latin typeface="Candara" charset="0"/>
                <a:ea typeface="Candara" charset="0"/>
                <a:cs typeface="Candara" charset="0"/>
              </a:rPr>
              <a:t>, pero, a la vez, </a:t>
            </a:r>
            <a:r>
              <a:rPr lang="es-ES_tradnl" sz="2600" dirty="0" smtClean="0">
                <a:solidFill>
                  <a:srgbClr val="0070C0"/>
                </a:solidFill>
                <a:latin typeface="Candara" charset="0"/>
                <a:ea typeface="Candara" charset="0"/>
                <a:cs typeface="Candara" charset="0"/>
              </a:rPr>
              <a:t>abre la posibilidad a interrogarse por el universo extenso y por su sentido </a:t>
            </a:r>
            <a:r>
              <a:rPr lang="es-ES" sz="2600" dirty="0" smtClean="0">
                <a:solidFill>
                  <a:srgbClr val="0070C0"/>
                </a:solidFill>
                <a:latin typeface="Candara" charset="0"/>
                <a:ea typeface="Candara" charset="0"/>
                <a:cs typeface="Candara" charset="0"/>
              </a:rPr>
              <a:t>último.</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543698" y="2448554"/>
            <a:ext cx="11118419" cy="4205463"/>
          </a:xfrm>
          <a:prstGeom prst="rect">
            <a:avLst/>
          </a:prstGeom>
        </p:spPr>
      </p:pic>
    </p:spTree>
    <p:extLst>
      <p:ext uri="{BB962C8B-B14F-4D97-AF65-F5344CB8AC3E}">
        <p14:creationId xmlns:p14="http://schemas.microsoft.com/office/powerpoint/2010/main" val="76956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7. LA FACULTAD DE VALORAR</a:t>
            </a:r>
          </a:p>
        </p:txBody>
      </p:sp>
      <p:sp>
        <p:nvSpPr>
          <p:cNvPr id="2" name="CuadroTexto 1"/>
          <p:cNvSpPr txBox="1"/>
          <p:nvPr/>
        </p:nvSpPr>
        <p:spPr>
          <a:xfrm>
            <a:off x="543698" y="1041009"/>
            <a:ext cx="11219934" cy="169277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capacita para </a:t>
            </a:r>
            <a:r>
              <a:rPr lang="es-ES_tradnl" sz="2600" dirty="0" smtClean="0">
                <a:solidFill>
                  <a:srgbClr val="0070C0"/>
                </a:solidFill>
                <a:latin typeface="Candara" charset="0"/>
                <a:ea typeface="Candara" charset="0"/>
                <a:cs typeface="Candara" charset="0"/>
              </a:rPr>
              <a:t>tomar distancia del mundo</a:t>
            </a:r>
            <a:r>
              <a:rPr lang="es-ES_tradnl" sz="2600" dirty="0" smtClean="0">
                <a:latin typeface="Candara" charset="0"/>
                <a:ea typeface="Candara" charset="0"/>
                <a:cs typeface="Candara" charset="0"/>
              </a:rPr>
              <a:t>, también </a:t>
            </a:r>
            <a:r>
              <a:rPr lang="es-ES_tradnl" sz="2600" dirty="0" smtClean="0">
                <a:solidFill>
                  <a:srgbClr val="0070C0"/>
                </a:solidFill>
                <a:latin typeface="Candara" charset="0"/>
                <a:ea typeface="Candara" charset="0"/>
                <a:cs typeface="Candara" charset="0"/>
              </a:rPr>
              <a:t>respecto de uno mismo</a:t>
            </a:r>
            <a:r>
              <a:rPr lang="es-ES_tradnl" sz="2600" dirty="0" smtClean="0">
                <a:latin typeface="Candara" charset="0"/>
                <a:ea typeface="Candara" charset="0"/>
                <a:cs typeface="Candara" charset="0"/>
              </a:rPr>
              <a:t>, da poder para </a:t>
            </a:r>
            <a:r>
              <a:rPr lang="es-ES_tradnl" sz="2600" dirty="0" smtClean="0">
                <a:solidFill>
                  <a:srgbClr val="0070C0"/>
                </a:solidFill>
                <a:latin typeface="Candara" charset="0"/>
                <a:ea typeface="Candara" charset="0"/>
                <a:cs typeface="Candara" charset="0"/>
              </a:rPr>
              <a:t>repensar el pasado y anticipar el futuro</a:t>
            </a:r>
            <a:r>
              <a:rPr lang="es-ES_tradnl" sz="2600" dirty="0" smtClean="0">
                <a:latin typeface="Candara" charset="0"/>
                <a:ea typeface="Candara" charset="0"/>
                <a:cs typeface="Candara" charset="0"/>
              </a:rPr>
              <a:t>, pero tambi</a:t>
            </a:r>
            <a:r>
              <a:rPr lang="es-ES" sz="2600" dirty="0" err="1" smtClean="0">
                <a:latin typeface="Candara" charset="0"/>
                <a:ea typeface="Candara" charset="0"/>
                <a:cs typeface="Candara" charset="0"/>
              </a:rPr>
              <a:t>én</a:t>
            </a:r>
            <a:r>
              <a:rPr lang="es-ES" sz="2600" dirty="0" smtClean="0">
                <a:latin typeface="Candara" charset="0"/>
                <a:ea typeface="Candara" charset="0"/>
                <a:cs typeface="Candara" charset="0"/>
              </a:rPr>
              <a:t> </a:t>
            </a:r>
            <a:r>
              <a:rPr lang="es-ES" sz="2600" dirty="0" smtClean="0">
                <a:solidFill>
                  <a:srgbClr val="0070C0"/>
                </a:solidFill>
                <a:latin typeface="Candara" charset="0"/>
                <a:ea typeface="Candara" charset="0"/>
                <a:cs typeface="Candara" charset="0"/>
              </a:rPr>
              <a:t>capacita para valorar y emitir juicios de valor sobre decisiones, actos y omisiones.</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543698" y="2860895"/>
            <a:ext cx="5110188" cy="3765494"/>
          </a:xfrm>
          <a:prstGeom prst="rect">
            <a:avLst/>
          </a:prstGeom>
        </p:spPr>
      </p:pic>
      <p:sp>
        <p:nvSpPr>
          <p:cNvPr id="5" name="CuadroTexto 4"/>
          <p:cNvSpPr txBox="1"/>
          <p:nvPr/>
        </p:nvSpPr>
        <p:spPr>
          <a:xfrm>
            <a:off x="6153665" y="2896982"/>
            <a:ext cx="5359791" cy="3693319"/>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tarea de valorar es inexcusablemente humana y le convierte en sujeto </a:t>
            </a:r>
            <a:r>
              <a:rPr lang="es-ES" sz="2600" dirty="0" smtClean="0">
                <a:solidFill>
                  <a:srgbClr val="0070C0"/>
                </a:solidFill>
                <a:latin typeface="Candara" charset="0"/>
                <a:ea typeface="Candara" charset="0"/>
                <a:cs typeface="Candara" charset="0"/>
              </a:rPr>
              <a:t>ético</a:t>
            </a:r>
            <a:r>
              <a:rPr lang="es-ES" sz="2600" dirty="0" smtClean="0">
                <a:latin typeface="Candara" charset="0"/>
                <a:ea typeface="Candara" charset="0"/>
                <a:cs typeface="Candara" charset="0"/>
              </a:rPr>
              <a:t>. La experiencia ética halla su fundamento en la inteligencia espiritual. </a:t>
            </a:r>
            <a:r>
              <a:rPr lang="es-ES" sz="2600" dirty="0" smtClean="0">
                <a:solidFill>
                  <a:srgbClr val="0070C0"/>
                </a:solidFill>
                <a:latin typeface="Candara" charset="0"/>
                <a:ea typeface="Candara" charset="0"/>
                <a:cs typeface="Candara" charset="0"/>
              </a:rPr>
              <a:t>Somos seres capaces de tener experiencia ética</a:t>
            </a:r>
            <a:r>
              <a:rPr lang="es-ES" sz="2600" dirty="0" smtClean="0">
                <a:latin typeface="Candara" charset="0"/>
                <a:ea typeface="Candara" charset="0"/>
                <a:cs typeface="Candara" charset="0"/>
              </a:rPr>
              <a:t>, porque </a:t>
            </a:r>
            <a:r>
              <a:rPr lang="es-ES" sz="2600" dirty="0" smtClean="0">
                <a:solidFill>
                  <a:srgbClr val="0070C0"/>
                </a:solidFill>
                <a:latin typeface="Candara" charset="0"/>
                <a:ea typeface="Candara" charset="0"/>
                <a:cs typeface="Candara" charset="0"/>
              </a:rPr>
              <a:t>tomamos distancia y emitimos valoraciones.</a:t>
            </a:r>
            <a:endParaRPr lang="es-ES_tradnl" sz="2600" dirty="0">
              <a:solidFill>
                <a:srgbClr val="0070C0"/>
              </a:solidFill>
              <a:latin typeface="Candara" charset="0"/>
              <a:ea typeface="Candara" charset="0"/>
              <a:cs typeface="Candara" charset="0"/>
            </a:endParaRPr>
          </a:p>
        </p:txBody>
      </p:sp>
    </p:spTree>
    <p:extLst>
      <p:ext uri="{BB962C8B-B14F-4D97-AF65-F5344CB8AC3E}">
        <p14:creationId xmlns:p14="http://schemas.microsoft.com/office/powerpoint/2010/main" val="164658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7. LA FACULTAD DE VALORAR</a:t>
            </a:r>
          </a:p>
        </p:txBody>
      </p:sp>
      <p:sp>
        <p:nvSpPr>
          <p:cNvPr id="2" name="CuadroTexto 1"/>
          <p:cNvSpPr txBox="1"/>
          <p:nvPr/>
        </p:nvSpPr>
        <p:spPr>
          <a:xfrm>
            <a:off x="543698" y="984738"/>
            <a:ext cx="11219934" cy="169277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A </a:t>
            </a:r>
            <a:r>
              <a:rPr lang="es-ES_tradnl" sz="2600" dirty="0" err="1" smtClean="0">
                <a:latin typeface="Candara" charset="0"/>
                <a:ea typeface="Candara" charset="0"/>
                <a:cs typeface="Candara" charset="0"/>
              </a:rPr>
              <a:t>trav</a:t>
            </a:r>
            <a:r>
              <a:rPr lang="es-ES" sz="2600" dirty="0" err="1" smtClean="0">
                <a:latin typeface="Candara" charset="0"/>
                <a:ea typeface="Candara" charset="0"/>
                <a:cs typeface="Candara" charset="0"/>
              </a:rPr>
              <a:t>és</a:t>
            </a:r>
            <a:r>
              <a:rPr lang="es-ES" sz="2600" dirty="0" smtClean="0">
                <a:latin typeface="Candara" charset="0"/>
                <a:ea typeface="Candara" charset="0"/>
                <a:cs typeface="Candara" charset="0"/>
              </a:rPr>
              <a:t> de la </a:t>
            </a:r>
            <a:r>
              <a:rPr lang="es-ES" sz="2600" dirty="0" smtClean="0">
                <a:solidFill>
                  <a:srgbClr val="0070C0"/>
                </a:solidFill>
                <a:latin typeface="Candara" charset="0"/>
                <a:ea typeface="Candara" charset="0"/>
                <a:cs typeface="Candara" charset="0"/>
              </a:rPr>
              <a:t>inteligencia espiritual</a:t>
            </a:r>
            <a:r>
              <a:rPr lang="es-ES" sz="2600" dirty="0" smtClean="0">
                <a:latin typeface="Candara" charset="0"/>
                <a:ea typeface="Candara" charset="0"/>
                <a:cs typeface="Candara" charset="0"/>
              </a:rPr>
              <a:t>, </a:t>
            </a:r>
            <a:r>
              <a:rPr lang="es-ES" sz="2600" dirty="0" smtClean="0">
                <a:solidFill>
                  <a:srgbClr val="0070C0"/>
                </a:solidFill>
                <a:latin typeface="Candara" charset="0"/>
                <a:ea typeface="Candara" charset="0"/>
                <a:cs typeface="Candara" charset="0"/>
              </a:rPr>
              <a:t>el ser humano elabora un mundo de valores, un orden axiológico</a:t>
            </a:r>
            <a:r>
              <a:rPr lang="es-ES" sz="2600" dirty="0" smtClean="0">
                <a:latin typeface="Candara" charset="0"/>
                <a:ea typeface="Candara" charset="0"/>
                <a:cs typeface="Candara" charset="0"/>
              </a:rPr>
              <a:t>. Los valores le </a:t>
            </a:r>
            <a:r>
              <a:rPr lang="es-ES" sz="2600" dirty="0" smtClean="0">
                <a:solidFill>
                  <a:srgbClr val="0070C0"/>
                </a:solidFill>
                <a:latin typeface="Candara" charset="0"/>
                <a:ea typeface="Candara" charset="0"/>
                <a:cs typeface="Candara" charset="0"/>
              </a:rPr>
              <a:t>invitan a una contemplación más detenida</a:t>
            </a:r>
            <a:r>
              <a:rPr lang="es-ES" sz="2600" dirty="0" smtClean="0">
                <a:latin typeface="Candara" charset="0"/>
                <a:ea typeface="Candara" charset="0"/>
                <a:cs typeface="Candara" charset="0"/>
              </a:rPr>
              <a:t>. Los valores son las razones que </a:t>
            </a:r>
            <a:r>
              <a:rPr lang="es-ES" sz="2600" dirty="0" smtClean="0">
                <a:solidFill>
                  <a:srgbClr val="0070C0"/>
                </a:solidFill>
                <a:latin typeface="Candara" charset="0"/>
                <a:ea typeface="Candara" charset="0"/>
                <a:cs typeface="Candara" charset="0"/>
              </a:rPr>
              <a:t>mueven al ser humano</a:t>
            </a:r>
            <a:r>
              <a:rPr lang="es-ES" sz="2600" dirty="0" smtClean="0">
                <a:latin typeface="Candara" charset="0"/>
                <a:ea typeface="Candara" charset="0"/>
                <a:cs typeface="Candara" charset="0"/>
              </a:rPr>
              <a:t>, le </a:t>
            </a:r>
            <a:r>
              <a:rPr lang="es-ES" sz="2600" dirty="0" smtClean="0">
                <a:solidFill>
                  <a:srgbClr val="0070C0"/>
                </a:solidFill>
                <a:latin typeface="Candara" charset="0"/>
                <a:ea typeface="Candara" charset="0"/>
                <a:cs typeface="Candara" charset="0"/>
              </a:rPr>
              <a:t>incitan a adoptar un determinado estilo de vida en el mundo.</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829992" y="2820527"/>
            <a:ext cx="10677379" cy="3861627"/>
          </a:xfrm>
          <a:prstGeom prst="rect">
            <a:avLst/>
          </a:prstGeom>
        </p:spPr>
      </p:pic>
    </p:spTree>
    <p:extLst>
      <p:ext uri="{BB962C8B-B14F-4D97-AF65-F5344CB8AC3E}">
        <p14:creationId xmlns:p14="http://schemas.microsoft.com/office/powerpoint/2010/main" val="34513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8. EL GOZO EST</a:t>
            </a:r>
            <a:r>
              <a:rPr lang="es-ES" sz="2800" b="1" dirty="0" smtClean="0">
                <a:solidFill>
                  <a:schemeClr val="bg1"/>
                </a:solidFill>
                <a:latin typeface="Candara" charset="0"/>
                <a:ea typeface="Candara" charset="0"/>
                <a:cs typeface="Candara" charset="0"/>
              </a:rPr>
              <a:t>ÉTICO</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41009"/>
            <a:ext cx="11219934" cy="209288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faculta para el </a:t>
            </a:r>
            <a:r>
              <a:rPr lang="es-ES_tradnl" sz="2600" dirty="0" smtClean="0">
                <a:solidFill>
                  <a:srgbClr val="0070C0"/>
                </a:solidFill>
                <a:latin typeface="Candara" charset="0"/>
                <a:ea typeface="Candara" charset="0"/>
                <a:cs typeface="Candara" charset="0"/>
              </a:rPr>
              <a:t>ejercicio de valorar </a:t>
            </a:r>
            <a:r>
              <a:rPr lang="es-ES" sz="2600" dirty="0" smtClean="0">
                <a:solidFill>
                  <a:srgbClr val="0070C0"/>
                </a:solidFill>
                <a:latin typeface="Candara" charset="0"/>
                <a:ea typeface="Candara" charset="0"/>
                <a:cs typeface="Candara" charset="0"/>
              </a:rPr>
              <a:t>éticamente las acciones y omisiones del pasado</a:t>
            </a:r>
            <a:r>
              <a:rPr lang="es-ES" sz="2600" dirty="0" smtClean="0">
                <a:latin typeface="Candara" charset="0"/>
                <a:ea typeface="Candara" charset="0"/>
                <a:cs typeface="Candara" charset="0"/>
              </a:rPr>
              <a:t>, para </a:t>
            </a:r>
            <a:r>
              <a:rPr lang="es-ES" sz="2600" dirty="0" smtClean="0">
                <a:solidFill>
                  <a:srgbClr val="0070C0"/>
                </a:solidFill>
                <a:latin typeface="Candara" charset="0"/>
                <a:ea typeface="Candara" charset="0"/>
                <a:cs typeface="Candara" charset="0"/>
              </a:rPr>
              <a:t>tomar consciencia de lo bello y valioso que hay en ellas</a:t>
            </a:r>
            <a:r>
              <a:rPr lang="es-ES" sz="2600" dirty="0" smtClean="0">
                <a:latin typeface="Candara" charset="0"/>
                <a:ea typeface="Candara" charset="0"/>
                <a:cs typeface="Candara" charset="0"/>
              </a:rPr>
              <a:t>, pero también para </a:t>
            </a:r>
            <a:r>
              <a:rPr lang="es-ES" sz="2600" dirty="0" smtClean="0">
                <a:solidFill>
                  <a:srgbClr val="0070C0"/>
                </a:solidFill>
                <a:latin typeface="Candara" charset="0"/>
                <a:ea typeface="Candara" charset="0"/>
                <a:cs typeface="Candara" charset="0"/>
              </a:rPr>
              <a:t>vivir la experiencia estética</a:t>
            </a:r>
            <a:r>
              <a:rPr lang="es-ES" sz="2600" dirty="0" smtClean="0">
                <a:latin typeface="Candara" charset="0"/>
                <a:ea typeface="Candara" charset="0"/>
                <a:cs typeface="Candara" charset="0"/>
              </a:rPr>
              <a:t>, para </a:t>
            </a:r>
            <a:r>
              <a:rPr lang="es-ES" sz="2600" dirty="0" smtClean="0">
                <a:solidFill>
                  <a:srgbClr val="0070C0"/>
                </a:solidFill>
                <a:latin typeface="Candara" charset="0"/>
                <a:ea typeface="Candara" charset="0"/>
                <a:cs typeface="Candara" charset="0"/>
              </a:rPr>
              <a:t>deleitarse con la belleza de la realidad</a:t>
            </a:r>
            <a:r>
              <a:rPr lang="es-ES" sz="2600" dirty="0" smtClean="0">
                <a:latin typeface="Candara" charset="0"/>
                <a:ea typeface="Candara" charset="0"/>
                <a:cs typeface="Candara" charset="0"/>
              </a:rPr>
              <a:t>, más todavía, para </a:t>
            </a:r>
            <a:r>
              <a:rPr lang="es-ES" sz="2600" dirty="0" smtClean="0">
                <a:solidFill>
                  <a:srgbClr val="0070C0"/>
                </a:solidFill>
                <a:latin typeface="Candara" charset="0"/>
                <a:ea typeface="Candara" charset="0"/>
                <a:cs typeface="Candara" charset="0"/>
              </a:rPr>
              <a:t>captar lo sublime de las cosas y embelesearse con ello.</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6991643" y="3133890"/>
            <a:ext cx="4771989" cy="3192750"/>
          </a:xfrm>
          <a:prstGeom prst="rect">
            <a:avLst/>
          </a:prstGeom>
        </p:spPr>
      </p:pic>
      <p:sp>
        <p:nvSpPr>
          <p:cNvPr id="5" name="CuadroTexto 4"/>
          <p:cNvSpPr txBox="1"/>
          <p:nvPr/>
        </p:nvSpPr>
        <p:spPr>
          <a:xfrm>
            <a:off x="647115" y="3291840"/>
            <a:ext cx="6133514" cy="3293209"/>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es lo que le </a:t>
            </a:r>
            <a:r>
              <a:rPr lang="es-ES_tradnl" sz="2600" dirty="0" smtClean="0">
                <a:solidFill>
                  <a:srgbClr val="0070C0"/>
                </a:solidFill>
                <a:latin typeface="Candara" charset="0"/>
                <a:ea typeface="Candara" charset="0"/>
                <a:cs typeface="Candara" charset="0"/>
              </a:rPr>
              <a:t>convierte al ser humano en un ser est</a:t>
            </a:r>
            <a:r>
              <a:rPr lang="es-ES" sz="2600" dirty="0" smtClean="0">
                <a:solidFill>
                  <a:srgbClr val="0070C0"/>
                </a:solidFill>
                <a:latin typeface="Candara" charset="0"/>
                <a:ea typeface="Candara" charset="0"/>
                <a:cs typeface="Candara" charset="0"/>
              </a:rPr>
              <a:t>ético. </a:t>
            </a:r>
          </a:p>
          <a:p>
            <a:pPr algn="just"/>
            <a:r>
              <a:rPr lang="es-ES" sz="2600" dirty="0" smtClean="0">
                <a:latin typeface="Candara" charset="0"/>
                <a:ea typeface="Candara" charset="0"/>
                <a:cs typeface="Candara" charset="0"/>
              </a:rPr>
              <a:t>La persona que cultiva la inteligencia espiritual es </a:t>
            </a:r>
            <a:r>
              <a:rPr lang="es-ES" sz="2600" dirty="0" smtClean="0">
                <a:solidFill>
                  <a:srgbClr val="0070C0"/>
                </a:solidFill>
                <a:latin typeface="Candara" charset="0"/>
                <a:ea typeface="Candara" charset="0"/>
                <a:cs typeface="Candara" charset="0"/>
              </a:rPr>
              <a:t>capaz de captar ese fondo que está más allá de lo físico</a:t>
            </a:r>
            <a:r>
              <a:rPr lang="es-ES" sz="2600" dirty="0" smtClean="0">
                <a:latin typeface="Candara" charset="0"/>
                <a:ea typeface="Candara" charset="0"/>
                <a:cs typeface="Candara" charset="0"/>
              </a:rPr>
              <a:t>.</a:t>
            </a:r>
          </a:p>
          <a:p>
            <a:pPr algn="just"/>
            <a:endParaRPr lang="es-ES" sz="2600" dirty="0" smtClean="0">
              <a:latin typeface="Candara" charset="0"/>
              <a:ea typeface="Candara" charset="0"/>
              <a:cs typeface="Candara" charset="0"/>
            </a:endParaRPr>
          </a:p>
          <a:p>
            <a:pPr algn="r"/>
            <a:r>
              <a:rPr lang="es-ES" sz="2600" dirty="0" smtClean="0">
                <a:latin typeface="Candara" charset="0"/>
                <a:ea typeface="Candara" charset="0"/>
                <a:cs typeface="Candara" charset="0"/>
                <a:hlinkClick r:id="rId3"/>
              </a:rPr>
              <a:t>Arte y espiritualidad</a:t>
            </a:r>
            <a:endParaRPr lang="es-ES" sz="2600" dirty="0">
              <a:latin typeface="Candara" charset="0"/>
              <a:ea typeface="Candara" charset="0"/>
              <a:cs typeface="Candara" charset="0"/>
            </a:endParaRPr>
          </a:p>
        </p:txBody>
      </p:sp>
    </p:spTree>
    <p:extLst>
      <p:ext uri="{BB962C8B-B14F-4D97-AF65-F5344CB8AC3E}">
        <p14:creationId xmlns:p14="http://schemas.microsoft.com/office/powerpoint/2010/main" val="128794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8. EL GOZO EST</a:t>
            </a:r>
            <a:r>
              <a:rPr lang="es-ES" sz="2800" b="1" smtClean="0">
                <a:solidFill>
                  <a:schemeClr val="bg1"/>
                </a:solidFill>
                <a:latin typeface="Candara" charset="0"/>
                <a:ea typeface="Candara" charset="0"/>
                <a:cs typeface="Candara" charset="0"/>
              </a:rPr>
              <a:t>ÉTICO</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26942"/>
            <a:ext cx="11219934" cy="169277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persona espiritualmente inteligente capta el fondo</a:t>
            </a:r>
            <a:r>
              <a:rPr lang="es-ES_tradnl" sz="2600" dirty="0" smtClean="0">
                <a:latin typeface="Candara" charset="0"/>
                <a:ea typeface="Candara" charset="0"/>
                <a:cs typeface="Candara" charset="0"/>
              </a:rPr>
              <a:t>, </a:t>
            </a:r>
            <a:r>
              <a:rPr lang="es-ES_tradnl" sz="2600" dirty="0" smtClean="0">
                <a:solidFill>
                  <a:srgbClr val="0070C0"/>
                </a:solidFill>
                <a:latin typeface="Candara" charset="0"/>
                <a:ea typeface="Candara" charset="0"/>
                <a:cs typeface="Candara" charset="0"/>
              </a:rPr>
              <a:t>lo que emana de los m</a:t>
            </a:r>
            <a:r>
              <a:rPr lang="es-ES" sz="2600" dirty="0" smtClean="0">
                <a:solidFill>
                  <a:srgbClr val="0070C0"/>
                </a:solidFill>
                <a:latin typeface="Candara" charset="0"/>
                <a:ea typeface="Candara" charset="0"/>
                <a:cs typeface="Candara" charset="0"/>
              </a:rPr>
              <a:t>ás sencillos elementos del mundo </a:t>
            </a:r>
            <a:r>
              <a:rPr lang="es-ES" sz="2600" dirty="0" smtClean="0">
                <a:latin typeface="Candara" charset="0"/>
                <a:ea typeface="Candara" charset="0"/>
                <a:cs typeface="Candara" charset="0"/>
              </a:rPr>
              <a:t>que se presentan a los sentidos: </a:t>
            </a:r>
            <a:r>
              <a:rPr lang="es-ES" sz="2600" dirty="0" smtClean="0">
                <a:solidFill>
                  <a:srgbClr val="0070C0"/>
                </a:solidFill>
                <a:latin typeface="Candara" charset="0"/>
                <a:ea typeface="Candara" charset="0"/>
                <a:cs typeface="Candara" charset="0"/>
              </a:rPr>
              <a:t>colores, sonidos y formas</a:t>
            </a:r>
            <a:r>
              <a:rPr lang="es-ES" sz="2600" dirty="0" smtClean="0">
                <a:latin typeface="Candara" charset="0"/>
                <a:ea typeface="Candara" charset="0"/>
                <a:cs typeface="Candara" charset="0"/>
              </a:rPr>
              <a:t>. Percibe algo </a:t>
            </a:r>
            <a:r>
              <a:rPr lang="es-ES" sz="2600" dirty="0" smtClean="0">
                <a:solidFill>
                  <a:srgbClr val="0070C0"/>
                </a:solidFill>
                <a:latin typeface="Candara" charset="0"/>
                <a:ea typeface="Candara" charset="0"/>
                <a:cs typeface="Candara" charset="0"/>
              </a:rPr>
              <a:t>más universal y significativo </a:t>
            </a:r>
            <a:r>
              <a:rPr lang="es-ES" sz="2600" dirty="0" smtClean="0">
                <a:latin typeface="Candara" charset="0"/>
                <a:ea typeface="Candara" charset="0"/>
                <a:cs typeface="Candara" charset="0"/>
              </a:rPr>
              <a:t>en las cosas que lo que conocemos cotidianamente. </a:t>
            </a:r>
            <a:endParaRPr lang="es-ES_tradnl" sz="2600" dirty="0">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1012874" y="2719713"/>
            <a:ext cx="10227212" cy="3948374"/>
          </a:xfrm>
          <a:prstGeom prst="rect">
            <a:avLst/>
          </a:prstGeom>
        </p:spPr>
      </p:pic>
    </p:spTree>
    <p:extLst>
      <p:ext uri="{BB962C8B-B14F-4D97-AF65-F5344CB8AC3E}">
        <p14:creationId xmlns:p14="http://schemas.microsoft.com/office/powerpoint/2010/main" val="37260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9. EL SENTIDO DEL MISTERIO</a:t>
            </a:r>
          </a:p>
        </p:txBody>
      </p:sp>
      <p:sp>
        <p:nvSpPr>
          <p:cNvPr id="2" name="CuadroTexto 1"/>
          <p:cNvSpPr txBox="1"/>
          <p:nvPr/>
        </p:nvSpPr>
        <p:spPr>
          <a:xfrm>
            <a:off x="543698" y="1026942"/>
            <a:ext cx="11219934" cy="1292662"/>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faculta para suscitar preguntas. </a:t>
            </a:r>
            <a:r>
              <a:rPr lang="es-ES_tradnl" sz="2600" dirty="0" smtClean="0">
                <a:latin typeface="Candara" charset="0"/>
                <a:ea typeface="Candara" charset="0"/>
                <a:cs typeface="Candara" charset="0"/>
              </a:rPr>
              <a:t>Una persona profunda aprende a convivir con ellas. A diferencia de las respuestas que, a menudo, son </a:t>
            </a:r>
            <a:r>
              <a:rPr lang="es-ES_tradnl" sz="2600" dirty="0" err="1" smtClean="0">
                <a:latin typeface="Candara" charset="0"/>
                <a:ea typeface="Candara" charset="0"/>
                <a:cs typeface="Candara" charset="0"/>
              </a:rPr>
              <a:t>fr</a:t>
            </a:r>
            <a:r>
              <a:rPr lang="es-ES" sz="2600" dirty="0" smtClean="0">
                <a:latin typeface="Candara" charset="0"/>
                <a:ea typeface="Candara" charset="0"/>
                <a:cs typeface="Candara" charset="0"/>
              </a:rPr>
              <a:t>ágiles, </a:t>
            </a:r>
            <a:r>
              <a:rPr lang="es-ES" sz="2600" dirty="0" smtClean="0">
                <a:solidFill>
                  <a:srgbClr val="0070C0"/>
                </a:solidFill>
                <a:latin typeface="Candara" charset="0"/>
                <a:ea typeface="Candara" charset="0"/>
                <a:cs typeface="Candara" charset="0"/>
              </a:rPr>
              <a:t>las preguntas nos permiten ahondar en el misterio de la realidad. </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661180" y="2504827"/>
            <a:ext cx="6049109" cy="4081977"/>
          </a:xfrm>
          <a:prstGeom prst="rect">
            <a:avLst/>
          </a:prstGeom>
        </p:spPr>
      </p:pic>
      <p:sp>
        <p:nvSpPr>
          <p:cNvPr id="5" name="CuadroTexto 4"/>
          <p:cNvSpPr txBox="1"/>
          <p:nvPr/>
        </p:nvSpPr>
        <p:spPr>
          <a:xfrm>
            <a:off x="7132319" y="2701775"/>
            <a:ext cx="4420297" cy="3293209"/>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faculta para conmovernos </a:t>
            </a:r>
            <a:r>
              <a:rPr lang="es-ES_tradnl" sz="2600" dirty="0" smtClean="0">
                <a:latin typeface="Candara" charset="0"/>
                <a:ea typeface="Candara" charset="0"/>
                <a:cs typeface="Candara" charset="0"/>
              </a:rPr>
              <a:t>frente al misterio de todas las cosas y habilita </a:t>
            </a:r>
            <a:r>
              <a:rPr lang="es-ES_tradnl" sz="2600" dirty="0" smtClean="0">
                <a:solidFill>
                  <a:srgbClr val="0070C0"/>
                </a:solidFill>
                <a:latin typeface="Candara" charset="0"/>
                <a:ea typeface="Candara" charset="0"/>
                <a:cs typeface="Candara" charset="0"/>
              </a:rPr>
              <a:t>para desarrollar el pensar meditativo</a:t>
            </a:r>
            <a:r>
              <a:rPr lang="es-ES_tradnl" sz="2600" dirty="0" smtClean="0">
                <a:latin typeface="Candara" charset="0"/>
                <a:ea typeface="Candara" charset="0"/>
                <a:cs typeface="Candara" charset="0"/>
              </a:rPr>
              <a:t>, la </a:t>
            </a:r>
            <a:r>
              <a:rPr lang="es-ES_tradnl" sz="2600" dirty="0" smtClean="0">
                <a:solidFill>
                  <a:srgbClr val="0070C0"/>
                </a:solidFill>
                <a:latin typeface="Candara" charset="0"/>
                <a:ea typeface="Candara" charset="0"/>
                <a:cs typeface="Candara" charset="0"/>
              </a:rPr>
              <a:t>divagación</a:t>
            </a:r>
            <a:r>
              <a:rPr lang="es-ES" sz="2600" dirty="0" smtClean="0">
                <a:solidFill>
                  <a:srgbClr val="0070C0"/>
                </a:solidFill>
                <a:latin typeface="Candara" charset="0"/>
                <a:ea typeface="Candara" charset="0"/>
                <a:cs typeface="Candara" charset="0"/>
              </a:rPr>
              <a:t> sobre el sentido de la vida y el propio proyecto existencial</a:t>
            </a:r>
            <a:r>
              <a:rPr lang="es-ES" sz="2600" dirty="0" smtClean="0">
                <a:latin typeface="Candara" charset="0"/>
                <a:ea typeface="Candara" charset="0"/>
                <a:cs typeface="Candara" charset="0"/>
              </a:rPr>
              <a:t>.</a:t>
            </a:r>
            <a:endParaRPr lang="es-ES_tradnl" sz="2600" dirty="0">
              <a:latin typeface="Candara" charset="0"/>
              <a:ea typeface="Candara" charset="0"/>
              <a:cs typeface="Candara" charset="0"/>
            </a:endParaRPr>
          </a:p>
        </p:txBody>
      </p:sp>
    </p:spTree>
    <p:extLst>
      <p:ext uri="{BB962C8B-B14F-4D97-AF65-F5344CB8AC3E}">
        <p14:creationId xmlns:p14="http://schemas.microsoft.com/office/powerpoint/2010/main" val="141149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10. LA B</a:t>
            </a:r>
            <a:r>
              <a:rPr lang="es-ES" sz="2800" b="1" dirty="0" smtClean="0">
                <a:solidFill>
                  <a:schemeClr val="bg1"/>
                </a:solidFill>
                <a:latin typeface="Candara" charset="0"/>
                <a:ea typeface="Candara" charset="0"/>
                <a:cs typeface="Candara" charset="0"/>
              </a:rPr>
              <a:t>ÚSQUEDA DE UNA SABIDURÍA</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998806"/>
            <a:ext cx="11219934" cy="1292662"/>
          </a:xfrm>
          <a:prstGeom prst="rect">
            <a:avLst/>
          </a:prstGeom>
          <a:noFill/>
        </p:spPr>
        <p:txBody>
          <a:bodyPr wrap="square" rtlCol="0">
            <a:spAutoFit/>
          </a:bodyPr>
          <a:lstStyle/>
          <a:p>
            <a:pPr algn="just"/>
            <a:r>
              <a:rPr lang="es-ES_tradnl" sz="2600" dirty="0" smtClean="0">
                <a:solidFill>
                  <a:srgbClr val="0070C0"/>
                </a:solidFill>
                <a:latin typeface="Candara" charset="0"/>
                <a:ea typeface="Candara" charset="0"/>
                <a:cs typeface="Candara" charset="0"/>
              </a:rPr>
              <a:t>Toda persona anhel</a:t>
            </a:r>
            <a:r>
              <a:rPr lang="es-ES_tradnl" sz="2600" dirty="0" smtClean="0">
                <a:latin typeface="Candara" charset="0"/>
                <a:ea typeface="Candara" charset="0"/>
                <a:cs typeface="Candara" charset="0"/>
              </a:rPr>
              <a:t>a, desde lo m</a:t>
            </a:r>
            <a:r>
              <a:rPr lang="es-ES" sz="2600" dirty="0" smtClean="0">
                <a:latin typeface="Candara" charset="0"/>
                <a:ea typeface="Candara" charset="0"/>
                <a:cs typeface="Candara" charset="0"/>
              </a:rPr>
              <a:t>ás profundo de su ser, </a:t>
            </a:r>
            <a:r>
              <a:rPr lang="es-ES" sz="2600" dirty="0" smtClean="0">
                <a:solidFill>
                  <a:srgbClr val="0070C0"/>
                </a:solidFill>
                <a:latin typeface="Candara" charset="0"/>
                <a:ea typeface="Candara" charset="0"/>
                <a:cs typeface="Candara" charset="0"/>
              </a:rPr>
              <a:t>una sabiduría vital</a:t>
            </a:r>
            <a:r>
              <a:rPr lang="es-ES" sz="2600" dirty="0" smtClean="0">
                <a:latin typeface="Candara" charset="0"/>
                <a:ea typeface="Candara" charset="0"/>
                <a:cs typeface="Candara" charset="0"/>
              </a:rPr>
              <a:t>, </a:t>
            </a:r>
            <a:r>
              <a:rPr lang="es-ES" sz="2600" dirty="0" smtClean="0">
                <a:solidFill>
                  <a:srgbClr val="0070C0"/>
                </a:solidFill>
                <a:latin typeface="Candara" charset="0"/>
                <a:ea typeface="Candara" charset="0"/>
                <a:cs typeface="Candara" charset="0"/>
              </a:rPr>
              <a:t>una visión global de la existencia</a:t>
            </a:r>
            <a:r>
              <a:rPr lang="es-ES" sz="2600" dirty="0" smtClean="0">
                <a:latin typeface="Candara" charset="0"/>
                <a:ea typeface="Candara" charset="0"/>
                <a:cs typeface="Candara" charset="0"/>
              </a:rPr>
              <a:t>, </a:t>
            </a:r>
            <a:r>
              <a:rPr lang="es-ES" sz="2600" dirty="0" smtClean="0">
                <a:solidFill>
                  <a:srgbClr val="0070C0"/>
                </a:solidFill>
                <a:latin typeface="Candara" charset="0"/>
                <a:ea typeface="Candara" charset="0"/>
                <a:cs typeface="Candara" charset="0"/>
              </a:rPr>
              <a:t>una orientación </a:t>
            </a:r>
            <a:r>
              <a:rPr lang="es-ES" sz="2600" dirty="0" smtClean="0">
                <a:latin typeface="Candara" charset="0"/>
                <a:ea typeface="Candara" charset="0"/>
                <a:cs typeface="Candara" charset="0"/>
              </a:rPr>
              <a:t>que le permita </a:t>
            </a:r>
            <a:r>
              <a:rPr lang="es-ES" sz="2600" dirty="0" smtClean="0">
                <a:solidFill>
                  <a:srgbClr val="0070C0"/>
                </a:solidFill>
                <a:latin typeface="Candara" charset="0"/>
                <a:ea typeface="Candara" charset="0"/>
                <a:cs typeface="Candara" charset="0"/>
              </a:rPr>
              <a:t>vivir una existencia feliz. </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6785232" y="2448555"/>
            <a:ext cx="4978400" cy="4000500"/>
          </a:xfrm>
          <a:prstGeom prst="rect">
            <a:avLst/>
          </a:prstGeom>
        </p:spPr>
      </p:pic>
      <p:sp>
        <p:nvSpPr>
          <p:cNvPr id="5" name="CuadroTexto 4"/>
          <p:cNvSpPr txBox="1"/>
          <p:nvPr/>
        </p:nvSpPr>
        <p:spPr>
          <a:xfrm>
            <a:off x="543698" y="2448555"/>
            <a:ext cx="6054050" cy="4093428"/>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permite elaborar una s</a:t>
            </a:r>
            <a:r>
              <a:rPr lang="es-ES" sz="2600" dirty="0" smtClean="0">
                <a:solidFill>
                  <a:srgbClr val="0070C0"/>
                </a:solidFill>
                <a:latin typeface="Candara" charset="0"/>
                <a:ea typeface="Candara" charset="0"/>
                <a:cs typeface="Candara" charset="0"/>
              </a:rPr>
              <a:t>íntesis global del mund</a:t>
            </a:r>
            <a:r>
              <a:rPr lang="es-ES" sz="2600" dirty="0" smtClean="0">
                <a:latin typeface="Candara" charset="0"/>
                <a:ea typeface="Candara" charset="0"/>
                <a:cs typeface="Candara" charset="0"/>
              </a:rPr>
              <a:t>o y hallar el </a:t>
            </a:r>
            <a:r>
              <a:rPr lang="es-ES" sz="2600" dirty="0" smtClean="0">
                <a:solidFill>
                  <a:srgbClr val="0070C0"/>
                </a:solidFill>
                <a:latin typeface="Candara" charset="0"/>
                <a:ea typeface="Candara" charset="0"/>
                <a:cs typeface="Candara" charset="0"/>
              </a:rPr>
              <a:t>lugar que ocupa en él el yo.</a:t>
            </a:r>
          </a:p>
          <a:p>
            <a:pPr algn="ctr"/>
            <a:endParaRPr lang="es-ES" sz="2600" dirty="0">
              <a:solidFill>
                <a:srgbClr val="0070C0"/>
              </a:solidFill>
              <a:latin typeface="Candara" charset="0"/>
              <a:ea typeface="Candara" charset="0"/>
              <a:cs typeface="Candara" charset="0"/>
            </a:endParaRPr>
          </a:p>
          <a:p>
            <a:pPr algn="ctr"/>
            <a:r>
              <a:rPr lang="es-ES" sz="2600" dirty="0" smtClean="0">
                <a:solidFill>
                  <a:srgbClr val="0070C0"/>
                </a:solidFill>
                <a:latin typeface="Candara" charset="0"/>
                <a:ea typeface="Candara" charset="0"/>
                <a:cs typeface="Candara" charset="0"/>
              </a:rPr>
              <a:t>Predispone al ser humano a formularse la pregunta por el sentido de la existencia</a:t>
            </a:r>
            <a:r>
              <a:rPr lang="es-ES" sz="2600" dirty="0" smtClean="0">
                <a:latin typeface="Candara" charset="0"/>
                <a:ea typeface="Candara" charset="0"/>
                <a:cs typeface="Candara" charset="0"/>
              </a:rPr>
              <a:t>, cuestión que trasciende la ciencia y la que </a:t>
            </a:r>
            <a:r>
              <a:rPr lang="es-ES" sz="2600" dirty="0" smtClean="0">
                <a:solidFill>
                  <a:srgbClr val="0070C0"/>
                </a:solidFill>
                <a:latin typeface="Candara" charset="0"/>
                <a:ea typeface="Candara" charset="0"/>
                <a:cs typeface="Candara" charset="0"/>
              </a:rPr>
              <a:t>activa la </a:t>
            </a:r>
            <a:r>
              <a:rPr lang="es-ES" sz="2600" dirty="0" smtClean="0">
                <a:latin typeface="Candara" charset="0"/>
                <a:ea typeface="Candara" charset="0"/>
                <a:cs typeface="Candara" charset="0"/>
              </a:rPr>
              <a:t>búsqueda de una sabiduría vital.</a:t>
            </a:r>
          </a:p>
          <a:p>
            <a:pPr algn="ctr"/>
            <a:endParaRPr lang="es-ES" sz="2600" dirty="0">
              <a:latin typeface="Candara" charset="0"/>
              <a:ea typeface="Candara" charset="0"/>
              <a:cs typeface="Candara" charset="0"/>
            </a:endParaRPr>
          </a:p>
          <a:p>
            <a:pPr algn="ctr"/>
            <a:r>
              <a:rPr lang="es-ES" sz="2600" dirty="0" smtClean="0">
                <a:latin typeface="Candara" charset="0"/>
                <a:ea typeface="Candara" charset="0"/>
                <a:cs typeface="Candara" charset="0"/>
                <a:hlinkClick r:id="rId3"/>
              </a:rPr>
              <a:t>El Principito – Ver con claridad</a:t>
            </a:r>
            <a:endParaRPr lang="es-ES_tradnl" sz="2600" dirty="0">
              <a:latin typeface="Candara" charset="0"/>
              <a:ea typeface="Candara" charset="0"/>
              <a:cs typeface="Candara" charset="0"/>
            </a:endParaRPr>
          </a:p>
        </p:txBody>
      </p:sp>
    </p:spTree>
    <p:extLst>
      <p:ext uri="{BB962C8B-B14F-4D97-AF65-F5344CB8AC3E}">
        <p14:creationId xmlns:p14="http://schemas.microsoft.com/office/powerpoint/2010/main" val="185237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INTRODUCCI</a:t>
            </a:r>
            <a:r>
              <a:rPr lang="es-ES" sz="2800" b="1" dirty="0" smtClean="0">
                <a:solidFill>
                  <a:schemeClr val="bg1"/>
                </a:solidFill>
                <a:latin typeface="Candara" charset="0"/>
                <a:ea typeface="Candara" charset="0"/>
                <a:cs typeface="Candara" charset="0"/>
              </a:rPr>
              <a:t>ÓN</a:t>
            </a:r>
            <a:endParaRPr lang="es-ES_tradnl" sz="2800" b="1" dirty="0" smtClean="0">
              <a:solidFill>
                <a:schemeClr val="bg1"/>
              </a:solidFill>
              <a:latin typeface="Candara" charset="0"/>
              <a:ea typeface="Candara" charset="0"/>
              <a:cs typeface="Candara" charset="0"/>
            </a:endParaRPr>
          </a:p>
        </p:txBody>
      </p:sp>
      <p:sp>
        <p:nvSpPr>
          <p:cNvPr id="7" name="CuadroTexto 6"/>
          <p:cNvSpPr txBox="1"/>
          <p:nvPr/>
        </p:nvSpPr>
        <p:spPr>
          <a:xfrm>
            <a:off x="543698" y="1037968"/>
            <a:ext cx="11219934" cy="1292662"/>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La </a:t>
            </a:r>
            <a:r>
              <a:rPr lang="es-ES_tradnl" sz="2600" dirty="0" smtClean="0">
                <a:solidFill>
                  <a:schemeClr val="accent5">
                    <a:lumMod val="75000"/>
                  </a:schemeClr>
                </a:solidFill>
                <a:latin typeface="Candara" charset="0"/>
                <a:ea typeface="Candara" charset="0"/>
                <a:cs typeface="Candara" charset="0"/>
              </a:rPr>
              <a:t>inteligencia espiritual</a:t>
            </a:r>
            <a:r>
              <a:rPr lang="es-ES_tradnl" sz="2600" dirty="0" smtClean="0">
                <a:latin typeface="Candara" charset="0"/>
                <a:ea typeface="Candara" charset="0"/>
                <a:cs typeface="Candara" charset="0"/>
              </a:rPr>
              <a:t>, de acuerdo a Francesc Torralba, </a:t>
            </a:r>
            <a:r>
              <a:rPr lang="es-ES_tradnl" sz="2600" dirty="0" smtClean="0">
                <a:solidFill>
                  <a:schemeClr val="accent5">
                    <a:lumMod val="75000"/>
                  </a:schemeClr>
                </a:solidFill>
                <a:latin typeface="Candara" charset="0"/>
                <a:ea typeface="Candara" charset="0"/>
                <a:cs typeface="Candara" charset="0"/>
              </a:rPr>
              <a:t>faculta para tener aspiraciones profundas  </a:t>
            </a:r>
            <a:r>
              <a:rPr lang="es-ES" sz="2600" dirty="0" smtClean="0">
                <a:solidFill>
                  <a:schemeClr val="accent5">
                    <a:lumMod val="75000"/>
                  </a:schemeClr>
                </a:solidFill>
                <a:latin typeface="Candara" charset="0"/>
                <a:ea typeface="Candara" charset="0"/>
                <a:cs typeface="Candara" charset="0"/>
              </a:rPr>
              <a:t>íntimas</a:t>
            </a:r>
            <a:r>
              <a:rPr lang="es-ES" sz="2600" dirty="0" smtClean="0">
                <a:latin typeface="Candara" charset="0"/>
                <a:ea typeface="Candara" charset="0"/>
                <a:cs typeface="Candara" charset="0"/>
              </a:rPr>
              <a:t>, para </a:t>
            </a:r>
            <a:r>
              <a:rPr lang="es-ES" sz="2600" dirty="0" smtClean="0">
                <a:solidFill>
                  <a:schemeClr val="accent5">
                    <a:lumMod val="75000"/>
                  </a:schemeClr>
                </a:solidFill>
                <a:latin typeface="Candara" charset="0"/>
                <a:ea typeface="Candara" charset="0"/>
                <a:cs typeface="Candara" charset="0"/>
              </a:rPr>
              <a:t>anhelar una visión de la vida </a:t>
            </a:r>
            <a:r>
              <a:rPr lang="es-ES" sz="2600" dirty="0" smtClean="0">
                <a:latin typeface="Candara" charset="0"/>
                <a:ea typeface="Candara" charset="0"/>
                <a:cs typeface="Candara" charset="0"/>
              </a:rPr>
              <a:t>y de la realidad que </a:t>
            </a:r>
            <a:r>
              <a:rPr lang="es-ES" sz="2600" dirty="0" smtClean="0">
                <a:solidFill>
                  <a:schemeClr val="accent5">
                    <a:lumMod val="75000"/>
                  </a:schemeClr>
                </a:solidFill>
                <a:latin typeface="Candara" charset="0"/>
                <a:ea typeface="Candara" charset="0"/>
                <a:cs typeface="Candara" charset="0"/>
              </a:rPr>
              <a:t>integre, conecte, trascienda y dé sentido a la existencia</a:t>
            </a:r>
            <a:r>
              <a:rPr lang="es-ES" sz="2400" dirty="0" smtClean="0">
                <a:latin typeface="Candara" charset="0"/>
                <a:ea typeface="Candara" charset="0"/>
                <a:cs typeface="Candara" charset="0"/>
              </a:rPr>
              <a:t>.</a:t>
            </a:r>
            <a:endParaRPr lang="es-ES_tradnl" sz="2400" dirty="0">
              <a:latin typeface="Candara" charset="0"/>
              <a:ea typeface="Candara" charset="0"/>
              <a:cs typeface="Candara" charset="0"/>
            </a:endParaRPr>
          </a:p>
        </p:txBody>
      </p:sp>
      <p:pic>
        <p:nvPicPr>
          <p:cNvPr id="9" name="Imagen 8"/>
          <p:cNvPicPr>
            <a:picLocks noChangeAspect="1"/>
          </p:cNvPicPr>
          <p:nvPr/>
        </p:nvPicPr>
        <p:blipFill>
          <a:blip r:embed="rId2"/>
          <a:stretch>
            <a:fillRect/>
          </a:stretch>
        </p:blipFill>
        <p:spPr>
          <a:xfrm>
            <a:off x="1272746" y="2421925"/>
            <a:ext cx="9761838" cy="3756454"/>
          </a:xfrm>
          <a:prstGeom prst="rect">
            <a:avLst/>
          </a:prstGeom>
        </p:spPr>
      </p:pic>
      <p:sp>
        <p:nvSpPr>
          <p:cNvPr id="10" name="CuadroTexto 9"/>
          <p:cNvSpPr txBox="1"/>
          <p:nvPr/>
        </p:nvSpPr>
        <p:spPr>
          <a:xfrm>
            <a:off x="3534032" y="6269674"/>
            <a:ext cx="5239265" cy="492443"/>
          </a:xfrm>
          <a:prstGeom prst="rect">
            <a:avLst/>
          </a:prstGeom>
          <a:noFill/>
        </p:spPr>
        <p:txBody>
          <a:bodyPr wrap="square" rtlCol="0">
            <a:spAutoFit/>
          </a:bodyPr>
          <a:lstStyle/>
          <a:p>
            <a:pPr algn="ctr"/>
            <a:r>
              <a:rPr lang="es-ES_tradnl" sz="2600" dirty="0" smtClean="0">
                <a:latin typeface="Candara" charset="0"/>
                <a:ea typeface="Candara" charset="0"/>
                <a:cs typeface="Candara" charset="0"/>
                <a:hlinkClick r:id="rId3" invalidUrl="file://localhost\Volumes\OSCAR A. P%C3%89REZ S.\Oscar A. P%C3%A9rez Sayago\2. BIBLIOTECA\1. IGLESIA\1. EVANGELIZACI%C3%93N\1. PASTORAL\1. PASTORAL EDUCATIVA\1. PASTORAL EDUCATIVA\BIBLIOTECA\7. VIDEOS\Revoluci%C3%B3n de amor.mp4" action="ppaction://hlinkfile"/>
              </a:rPr>
              <a:t>Revoluci</a:t>
            </a:r>
            <a:r>
              <a:rPr lang="es-ES" sz="2600" dirty="0" smtClean="0">
                <a:latin typeface="Candara" charset="0"/>
                <a:ea typeface="Candara" charset="0"/>
                <a:cs typeface="Candara" charset="0"/>
                <a:hlinkClick r:id="rId4" invalidUrl="file://localhost/Volumes/OSCAR A. P%C3%89REZ S./Oscar A. P%C3%A9rez Sayago/2. BIBLIOTECA/1. IGLESIA/1. EVANGELIZACI%C3%93N/1. PASTORAL/1. PASTORAL EDUCATIVA/1. PASTORAL EDUCATIVA/BIBLIOTECA/7. VIDEOS/Revoluci%C3%B3n de amor.mp4" action="ppaction://hlinkfile"/>
              </a:rPr>
              <a:t>ón de amor</a:t>
            </a:r>
            <a:endParaRPr lang="es-ES_tradnl" sz="2600" dirty="0">
              <a:latin typeface="Candara" charset="0"/>
              <a:ea typeface="Candara" charset="0"/>
              <a:cs typeface="Candara" charset="0"/>
            </a:endParaRPr>
          </a:p>
        </p:txBody>
      </p:sp>
    </p:spTree>
    <p:extLst>
      <p:ext uri="{BB962C8B-B14F-4D97-AF65-F5344CB8AC3E}">
        <p14:creationId xmlns:p14="http://schemas.microsoft.com/office/powerpoint/2010/main" val="146638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10. LA B</a:t>
            </a:r>
            <a:r>
              <a:rPr lang="es-ES" sz="2800" b="1" smtClean="0">
                <a:solidFill>
                  <a:schemeClr val="bg1"/>
                </a:solidFill>
                <a:latin typeface="Candara" charset="0"/>
                <a:ea typeface="Candara" charset="0"/>
                <a:cs typeface="Candara" charset="0"/>
              </a:rPr>
              <a:t>ÚSQUEDA DE UNA SABIDURÍA</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26942"/>
            <a:ext cx="11219934" cy="209288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faculta para la </a:t>
            </a:r>
            <a:r>
              <a:rPr lang="es-ES_tradnl" sz="2600" dirty="0" smtClean="0">
                <a:solidFill>
                  <a:srgbClr val="0070C0"/>
                </a:solidFill>
                <a:latin typeface="Candara" charset="0"/>
                <a:ea typeface="Candara" charset="0"/>
                <a:cs typeface="Candara" charset="0"/>
              </a:rPr>
              <a:t>labor de s</a:t>
            </a:r>
            <a:r>
              <a:rPr lang="es-ES" sz="2600" dirty="0" smtClean="0">
                <a:solidFill>
                  <a:srgbClr val="0070C0"/>
                </a:solidFill>
                <a:latin typeface="Candara" charset="0"/>
                <a:ea typeface="Candara" charset="0"/>
                <a:cs typeface="Candara" charset="0"/>
              </a:rPr>
              <a:t>íntesis</a:t>
            </a:r>
            <a:r>
              <a:rPr lang="es-ES" sz="2600" dirty="0" smtClean="0">
                <a:latin typeface="Candara" charset="0"/>
                <a:ea typeface="Candara" charset="0"/>
                <a:cs typeface="Candara" charset="0"/>
              </a:rPr>
              <a:t>, para la </a:t>
            </a:r>
            <a:r>
              <a:rPr lang="es-ES" sz="2600" dirty="0" smtClean="0">
                <a:solidFill>
                  <a:srgbClr val="0070C0"/>
                </a:solidFill>
                <a:latin typeface="Candara" charset="0"/>
                <a:ea typeface="Candara" charset="0"/>
                <a:cs typeface="Candara" charset="0"/>
              </a:rPr>
              <a:t>mirada de conjunto</a:t>
            </a:r>
            <a:r>
              <a:rPr lang="es-ES" sz="2600" dirty="0" smtClean="0">
                <a:latin typeface="Candara" charset="0"/>
                <a:ea typeface="Candara" charset="0"/>
                <a:cs typeface="Candara" charset="0"/>
              </a:rPr>
              <a:t>. </a:t>
            </a:r>
            <a:r>
              <a:rPr lang="es-ES" sz="2600" dirty="0" smtClean="0">
                <a:solidFill>
                  <a:srgbClr val="0070C0"/>
                </a:solidFill>
                <a:latin typeface="Candara" charset="0"/>
                <a:ea typeface="Candara" charset="0"/>
                <a:cs typeface="Candara" charset="0"/>
              </a:rPr>
              <a:t>Necesitamos visiones globales, comprensiones totales para poder responder a la pregunta por el sentido. </a:t>
            </a:r>
            <a:r>
              <a:rPr lang="es-ES" sz="2600" dirty="0" smtClean="0">
                <a:latin typeface="Candara" charset="0"/>
                <a:ea typeface="Candara" charset="0"/>
                <a:cs typeface="Candara" charset="0"/>
              </a:rPr>
              <a:t>El ideal de la sabiduría se basa en la </a:t>
            </a:r>
            <a:r>
              <a:rPr lang="es-ES" sz="2600" dirty="0" smtClean="0">
                <a:solidFill>
                  <a:srgbClr val="0070C0"/>
                </a:solidFill>
                <a:latin typeface="Candara" charset="0"/>
                <a:ea typeface="Candara" charset="0"/>
                <a:cs typeface="Candara" charset="0"/>
              </a:rPr>
              <a:t>fusión de lo teórico con lo práctica</a:t>
            </a:r>
            <a:r>
              <a:rPr lang="es-ES" sz="2600" dirty="0" smtClean="0">
                <a:latin typeface="Candara" charset="0"/>
                <a:ea typeface="Candara" charset="0"/>
                <a:cs typeface="Candara" charset="0"/>
              </a:rPr>
              <a:t>, en el supuesto de que el </a:t>
            </a:r>
            <a:r>
              <a:rPr lang="es-ES" sz="2600" dirty="0" smtClean="0">
                <a:solidFill>
                  <a:srgbClr val="0070C0"/>
                </a:solidFill>
                <a:latin typeface="Candara" charset="0"/>
                <a:ea typeface="Candara" charset="0"/>
                <a:cs typeface="Candara" charset="0"/>
              </a:rPr>
              <a:t>saber y la virtud son una y la misma cosa.</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1012999" y="3119824"/>
            <a:ext cx="10281332" cy="3592810"/>
          </a:xfrm>
          <a:prstGeom prst="rect">
            <a:avLst/>
          </a:prstGeom>
        </p:spPr>
      </p:pic>
    </p:spTree>
    <p:extLst>
      <p:ext uri="{BB962C8B-B14F-4D97-AF65-F5344CB8AC3E}">
        <p14:creationId xmlns:p14="http://schemas.microsoft.com/office/powerpoint/2010/main" val="185979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11. EL SENTIDO DE PERTENENCIA AL TODO</a:t>
            </a:r>
          </a:p>
        </p:txBody>
      </p:sp>
      <p:sp>
        <p:nvSpPr>
          <p:cNvPr id="2" name="CuadroTexto 1"/>
          <p:cNvSpPr txBox="1"/>
          <p:nvPr/>
        </p:nvSpPr>
        <p:spPr>
          <a:xfrm>
            <a:off x="543698" y="984738"/>
            <a:ext cx="11219934" cy="169277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El </a:t>
            </a:r>
            <a:r>
              <a:rPr lang="es-ES_tradnl" sz="2600" dirty="0" smtClean="0">
                <a:solidFill>
                  <a:srgbClr val="0070C0"/>
                </a:solidFill>
                <a:latin typeface="Candara" charset="0"/>
                <a:ea typeface="Candara" charset="0"/>
                <a:cs typeface="Candara" charset="0"/>
              </a:rPr>
              <a:t>desarrollo de la inteligencia espiritual faculta para tomar consciencia de la </a:t>
            </a:r>
            <a:r>
              <a:rPr lang="es-ES" sz="2600" dirty="0" smtClean="0">
                <a:solidFill>
                  <a:srgbClr val="0070C0"/>
                </a:solidFill>
                <a:latin typeface="Candara" charset="0"/>
                <a:ea typeface="Candara" charset="0"/>
                <a:cs typeface="Candara" charset="0"/>
              </a:rPr>
              <a:t>íntima relación de todo con to</a:t>
            </a:r>
            <a:r>
              <a:rPr lang="es-ES" sz="2600" dirty="0" smtClean="0">
                <a:latin typeface="Candara" charset="0"/>
                <a:ea typeface="Candara" charset="0"/>
                <a:cs typeface="Candara" charset="0"/>
              </a:rPr>
              <a:t>do, de la </a:t>
            </a:r>
            <a:r>
              <a:rPr lang="es-ES" sz="2600" dirty="0" smtClean="0">
                <a:solidFill>
                  <a:srgbClr val="0070C0"/>
                </a:solidFill>
                <a:latin typeface="Candara" charset="0"/>
                <a:ea typeface="Candara" charset="0"/>
                <a:cs typeface="Candara" charset="0"/>
              </a:rPr>
              <a:t>profunda y subterránea interconexión </a:t>
            </a:r>
            <a:r>
              <a:rPr lang="es-ES" sz="2600" dirty="0" smtClean="0">
                <a:latin typeface="Candara" charset="0"/>
                <a:ea typeface="Candara" charset="0"/>
                <a:cs typeface="Candara" charset="0"/>
              </a:rPr>
              <a:t>entres los </a:t>
            </a:r>
            <a:r>
              <a:rPr lang="es-ES" sz="2600" dirty="0" smtClean="0">
                <a:solidFill>
                  <a:srgbClr val="0070C0"/>
                </a:solidFill>
                <a:latin typeface="Candara" charset="0"/>
                <a:ea typeface="Candara" charset="0"/>
                <a:cs typeface="Candara" charset="0"/>
              </a:rPr>
              <a:t>seres del cosmos</a:t>
            </a:r>
            <a:r>
              <a:rPr lang="es-ES" sz="2600" dirty="0" smtClean="0">
                <a:latin typeface="Candara" charset="0"/>
                <a:ea typeface="Candara" charset="0"/>
                <a:cs typeface="Candara" charset="0"/>
              </a:rPr>
              <a:t>, entre todas </a:t>
            </a:r>
            <a:r>
              <a:rPr lang="es-ES" sz="2600" dirty="0" smtClean="0">
                <a:solidFill>
                  <a:srgbClr val="0070C0"/>
                </a:solidFill>
                <a:latin typeface="Candara" charset="0"/>
                <a:ea typeface="Candara" charset="0"/>
                <a:cs typeface="Candara" charset="0"/>
              </a:rPr>
              <a:t>las acciones y las omisiones</a:t>
            </a:r>
            <a:r>
              <a:rPr lang="es-ES" sz="2600" dirty="0" smtClean="0">
                <a:latin typeface="Candara" charset="0"/>
                <a:ea typeface="Candara" charset="0"/>
                <a:cs typeface="Candara" charset="0"/>
              </a:rPr>
              <a:t>, </a:t>
            </a:r>
            <a:r>
              <a:rPr lang="es-ES" sz="2600" dirty="0" smtClean="0">
                <a:solidFill>
                  <a:srgbClr val="0070C0"/>
                </a:solidFill>
                <a:latin typeface="Candara" charset="0"/>
                <a:ea typeface="Candara" charset="0"/>
                <a:cs typeface="Candara" charset="0"/>
              </a:rPr>
              <a:t>los procesos que acaecen en la naturaleza. </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543698" y="2820528"/>
            <a:ext cx="6841840" cy="3763152"/>
          </a:xfrm>
          <a:prstGeom prst="rect">
            <a:avLst/>
          </a:prstGeom>
        </p:spPr>
      </p:pic>
      <p:sp>
        <p:nvSpPr>
          <p:cNvPr id="5" name="CuadroTexto 4"/>
          <p:cNvSpPr txBox="1"/>
          <p:nvPr/>
        </p:nvSpPr>
        <p:spPr>
          <a:xfrm>
            <a:off x="7624689" y="2820528"/>
            <a:ext cx="3899792" cy="3293209"/>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 Quien cultiva la inteligencia espiritual, es </a:t>
            </a:r>
            <a:r>
              <a:rPr lang="es-ES_tradnl" sz="2600" dirty="0" smtClean="0">
                <a:solidFill>
                  <a:srgbClr val="0070C0"/>
                </a:solidFill>
                <a:latin typeface="Candara" charset="0"/>
                <a:ea typeface="Candara" charset="0"/>
                <a:cs typeface="Candara" charset="0"/>
              </a:rPr>
              <a:t>capaz de sentirse miembro del gran Todo. </a:t>
            </a:r>
            <a:r>
              <a:rPr lang="es-ES_tradnl" sz="2600" dirty="0" smtClean="0">
                <a:latin typeface="Candara" charset="0"/>
                <a:ea typeface="Candara" charset="0"/>
                <a:cs typeface="Candara" charset="0"/>
              </a:rPr>
              <a:t>Tiene la </a:t>
            </a:r>
            <a:r>
              <a:rPr lang="es-ES_tradnl" sz="2600" dirty="0" smtClean="0">
                <a:solidFill>
                  <a:srgbClr val="0070C0"/>
                </a:solidFill>
                <a:latin typeface="Candara" charset="0"/>
                <a:ea typeface="Candara" charset="0"/>
                <a:cs typeface="Candara" charset="0"/>
              </a:rPr>
              <a:t>facultad de trascender su marco inmediato</a:t>
            </a:r>
            <a:r>
              <a:rPr lang="es-ES_tradnl" sz="2600" dirty="0" smtClean="0">
                <a:latin typeface="Candara" charset="0"/>
                <a:ea typeface="Candara" charset="0"/>
                <a:cs typeface="Candara" charset="0"/>
              </a:rPr>
              <a:t> y se capta como </a:t>
            </a:r>
            <a:r>
              <a:rPr lang="es-ES_tradnl" sz="2600" dirty="0" smtClean="0">
                <a:solidFill>
                  <a:srgbClr val="0070C0"/>
                </a:solidFill>
                <a:latin typeface="Candara" charset="0"/>
                <a:ea typeface="Candara" charset="0"/>
                <a:cs typeface="Candara" charset="0"/>
              </a:rPr>
              <a:t>parte del gran Todo.</a:t>
            </a:r>
            <a:endParaRPr lang="es-ES_tradnl" sz="2600" dirty="0">
              <a:solidFill>
                <a:srgbClr val="0070C0"/>
              </a:solidFill>
              <a:latin typeface="Candara" charset="0"/>
              <a:ea typeface="Candara" charset="0"/>
              <a:cs typeface="Candara" charset="0"/>
            </a:endParaRPr>
          </a:p>
        </p:txBody>
      </p:sp>
    </p:spTree>
    <p:extLst>
      <p:ext uri="{BB962C8B-B14F-4D97-AF65-F5344CB8AC3E}">
        <p14:creationId xmlns:p14="http://schemas.microsoft.com/office/powerpoint/2010/main" val="139553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12. LA SUPERACI</a:t>
            </a:r>
            <a:r>
              <a:rPr lang="es-ES" sz="2800" b="1" dirty="0" smtClean="0">
                <a:solidFill>
                  <a:schemeClr val="bg1"/>
                </a:solidFill>
                <a:latin typeface="Candara" charset="0"/>
                <a:ea typeface="Candara" charset="0"/>
                <a:cs typeface="Candara" charset="0"/>
              </a:rPr>
              <a:t>ÓN DE LA DUALIDAD</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12874"/>
            <a:ext cx="11219934" cy="892552"/>
          </a:xfrm>
          <a:prstGeom prst="rect">
            <a:avLst/>
          </a:prstGeom>
          <a:noFill/>
        </p:spPr>
        <p:txBody>
          <a:bodyPr wrap="square" rtlCol="0">
            <a:spAutoFit/>
          </a:bodyPr>
          <a:lstStyle/>
          <a:p>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vivencia de la profunda unidad de las cosas</a:t>
            </a:r>
            <a:r>
              <a:rPr lang="es-ES_tradnl" sz="2600" dirty="0" smtClean="0">
                <a:latin typeface="Candara" charset="0"/>
                <a:ea typeface="Candara" charset="0"/>
                <a:cs typeface="Candara" charset="0"/>
              </a:rPr>
              <a:t>, la </a:t>
            </a:r>
            <a:r>
              <a:rPr lang="es-ES_tradnl" sz="2600" dirty="0" smtClean="0">
                <a:solidFill>
                  <a:srgbClr val="0070C0"/>
                </a:solidFill>
                <a:latin typeface="Candara" charset="0"/>
                <a:ea typeface="Candara" charset="0"/>
                <a:cs typeface="Candara" charset="0"/>
              </a:rPr>
              <a:t>disolución</a:t>
            </a:r>
            <a:r>
              <a:rPr lang="es-ES" sz="2600" dirty="0" smtClean="0">
                <a:solidFill>
                  <a:srgbClr val="0070C0"/>
                </a:solidFill>
                <a:latin typeface="Candara" charset="0"/>
                <a:ea typeface="Candara" charset="0"/>
                <a:cs typeface="Candara" charset="0"/>
              </a:rPr>
              <a:t> de la frontera entre yo y el mundo</a:t>
            </a:r>
            <a:r>
              <a:rPr lang="es-ES" sz="2600" dirty="0" smtClean="0">
                <a:latin typeface="Candara" charset="0"/>
                <a:ea typeface="Candara" charset="0"/>
                <a:cs typeface="Candara" charset="0"/>
              </a:rPr>
              <a:t> es la </a:t>
            </a:r>
            <a:r>
              <a:rPr lang="es-ES" sz="2600" dirty="0" smtClean="0">
                <a:solidFill>
                  <a:srgbClr val="0070C0"/>
                </a:solidFill>
                <a:latin typeface="Candara" charset="0"/>
                <a:ea typeface="Candara" charset="0"/>
                <a:cs typeface="Candara" charset="0"/>
              </a:rPr>
              <a:t>experiencia mística. </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1237956" y="1905426"/>
            <a:ext cx="9748911" cy="4563370"/>
          </a:xfrm>
          <a:prstGeom prst="rect">
            <a:avLst/>
          </a:prstGeom>
        </p:spPr>
      </p:pic>
    </p:spTree>
    <p:extLst>
      <p:ext uri="{BB962C8B-B14F-4D97-AF65-F5344CB8AC3E}">
        <p14:creationId xmlns:p14="http://schemas.microsoft.com/office/powerpoint/2010/main" val="73205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13. EL PODER DE LO SIMB</a:t>
            </a:r>
            <a:r>
              <a:rPr lang="es-ES" sz="2800" b="1" dirty="0" smtClean="0">
                <a:solidFill>
                  <a:schemeClr val="bg1"/>
                </a:solidFill>
                <a:latin typeface="Candara" charset="0"/>
                <a:ea typeface="Candara" charset="0"/>
                <a:cs typeface="Candara" charset="0"/>
              </a:rPr>
              <a:t>ÓLICO</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984738"/>
            <a:ext cx="11219934" cy="169277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En virtud de la </a:t>
            </a:r>
            <a:r>
              <a:rPr lang="es-ES_tradnl" sz="2600" dirty="0" smtClean="0">
                <a:solidFill>
                  <a:srgbClr val="0070C0"/>
                </a:solidFill>
                <a:latin typeface="Candara" charset="0"/>
                <a:ea typeface="Candara" charset="0"/>
                <a:cs typeface="Candara" charset="0"/>
              </a:rPr>
              <a:t>inteligencia espiritual</a:t>
            </a:r>
            <a:r>
              <a:rPr lang="es-ES_tradnl" sz="2600" dirty="0" smtClean="0">
                <a:latin typeface="Candara" charset="0"/>
                <a:ea typeface="Candara" charset="0"/>
                <a:cs typeface="Candara" charset="0"/>
              </a:rPr>
              <a:t>, el </a:t>
            </a:r>
            <a:r>
              <a:rPr lang="es-ES_tradnl" sz="2600" dirty="0" smtClean="0">
                <a:solidFill>
                  <a:srgbClr val="0070C0"/>
                </a:solidFill>
                <a:latin typeface="Candara" charset="0"/>
                <a:ea typeface="Candara" charset="0"/>
                <a:cs typeface="Candara" charset="0"/>
              </a:rPr>
              <a:t>ser humano es capaz de trascender el mundo natural y a s</a:t>
            </a:r>
            <a:r>
              <a:rPr lang="es-ES" sz="2600" dirty="0" smtClean="0">
                <a:solidFill>
                  <a:srgbClr val="0070C0"/>
                </a:solidFill>
                <a:latin typeface="Candara" charset="0"/>
                <a:ea typeface="Candara" charset="0"/>
                <a:cs typeface="Candara" charset="0"/>
              </a:rPr>
              <a:t>í mismo.</a:t>
            </a:r>
            <a:r>
              <a:rPr lang="es-ES" sz="2600" dirty="0" smtClean="0">
                <a:latin typeface="Candara" charset="0"/>
                <a:ea typeface="Candara" charset="0"/>
                <a:cs typeface="Candara" charset="0"/>
              </a:rPr>
              <a:t> </a:t>
            </a:r>
            <a:r>
              <a:rPr lang="es-ES" sz="2600" dirty="0" smtClean="0">
                <a:solidFill>
                  <a:srgbClr val="0070C0"/>
                </a:solidFill>
                <a:latin typeface="Candara" charset="0"/>
                <a:ea typeface="Candara" charset="0"/>
                <a:cs typeface="Candara" charset="0"/>
              </a:rPr>
              <a:t>Convierte los objetos naturales y los que él mismo fabrica en realidades simbólicas</a:t>
            </a:r>
            <a:r>
              <a:rPr lang="es-ES" sz="2600" dirty="0" smtClean="0">
                <a:latin typeface="Candara" charset="0"/>
                <a:ea typeface="Candara" charset="0"/>
                <a:cs typeface="Candara" charset="0"/>
              </a:rPr>
              <a:t>, en instrumentos que </a:t>
            </a:r>
            <a:r>
              <a:rPr lang="es-ES" sz="2600" dirty="0" smtClean="0">
                <a:solidFill>
                  <a:srgbClr val="0070C0"/>
                </a:solidFill>
                <a:latin typeface="Candara" charset="0"/>
                <a:ea typeface="Candara" charset="0"/>
                <a:cs typeface="Candara" charset="0"/>
              </a:rPr>
              <a:t>comunican algo que está más allá de ellos.</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543698" y="2820527"/>
            <a:ext cx="5003800" cy="3622475"/>
          </a:xfrm>
          <a:prstGeom prst="rect">
            <a:avLst/>
          </a:prstGeom>
        </p:spPr>
      </p:pic>
      <p:sp>
        <p:nvSpPr>
          <p:cNvPr id="5" name="CuadroTexto 4"/>
          <p:cNvSpPr txBox="1"/>
          <p:nvPr/>
        </p:nvSpPr>
        <p:spPr>
          <a:xfrm>
            <a:off x="5739618" y="2820527"/>
            <a:ext cx="6024014" cy="3693319"/>
          </a:xfrm>
          <a:prstGeom prst="rect">
            <a:avLst/>
          </a:prstGeom>
          <a:noFill/>
        </p:spPr>
        <p:txBody>
          <a:bodyPr wrap="square" rtlCol="0">
            <a:spAutoFit/>
          </a:bodyPr>
          <a:lstStyle/>
          <a:p>
            <a:pPr algn="just"/>
            <a:r>
              <a:rPr lang="es-ES_tradnl" sz="2600" dirty="0" smtClean="0">
                <a:solidFill>
                  <a:srgbClr val="0070C0"/>
                </a:solidFill>
                <a:latin typeface="Candara" charset="0"/>
                <a:ea typeface="Candara" charset="0"/>
                <a:cs typeface="Candara" charset="0"/>
              </a:rPr>
              <a:t>El símbolo suscita vida espiritual</a:t>
            </a:r>
            <a:r>
              <a:rPr lang="es-ES_tradnl" sz="2600" dirty="0" smtClean="0">
                <a:latin typeface="Candara" charset="0"/>
                <a:ea typeface="Candara" charset="0"/>
                <a:cs typeface="Candara" charset="0"/>
              </a:rPr>
              <a:t>, abre todas las </a:t>
            </a:r>
            <a:r>
              <a:rPr lang="es-ES_tradnl" sz="2600" dirty="0" smtClean="0">
                <a:solidFill>
                  <a:srgbClr val="0070C0"/>
                </a:solidFill>
                <a:latin typeface="Candara" charset="0"/>
                <a:ea typeface="Candara" charset="0"/>
                <a:cs typeface="Candara" charset="0"/>
              </a:rPr>
              <a:t>compuertas de la imaginaci</a:t>
            </a:r>
            <a:r>
              <a:rPr lang="es-ES" sz="2600" dirty="0" smtClean="0">
                <a:solidFill>
                  <a:srgbClr val="0070C0"/>
                </a:solidFill>
                <a:latin typeface="Candara" charset="0"/>
                <a:ea typeface="Candara" charset="0"/>
                <a:cs typeface="Candara" charset="0"/>
              </a:rPr>
              <a:t>ón y activa un mundo oculto.</a:t>
            </a:r>
          </a:p>
          <a:p>
            <a:pPr algn="just"/>
            <a:endParaRPr lang="es-ES" sz="2600" dirty="0">
              <a:latin typeface="Candara" charset="0"/>
              <a:ea typeface="Candara" charset="0"/>
              <a:cs typeface="Candara" charset="0"/>
            </a:endParaRPr>
          </a:p>
          <a:p>
            <a:pPr algn="just"/>
            <a:r>
              <a:rPr lang="es-ES" sz="2600" dirty="0" smtClean="0">
                <a:latin typeface="Candara" charset="0"/>
                <a:ea typeface="Candara" charset="0"/>
                <a:cs typeface="Candara" charset="0"/>
              </a:rPr>
              <a:t>El </a:t>
            </a:r>
            <a:r>
              <a:rPr lang="es-ES" sz="2600" dirty="0" smtClean="0">
                <a:solidFill>
                  <a:srgbClr val="0070C0"/>
                </a:solidFill>
                <a:latin typeface="Candara" charset="0"/>
                <a:ea typeface="Candara" charset="0"/>
                <a:cs typeface="Candara" charset="0"/>
              </a:rPr>
              <a:t>ser humano no sólo produce y consume símbolos</a:t>
            </a:r>
            <a:r>
              <a:rPr lang="es-ES" sz="2600" dirty="0" smtClean="0">
                <a:latin typeface="Candara" charset="0"/>
                <a:ea typeface="Candara" charset="0"/>
                <a:cs typeface="Candara" charset="0"/>
              </a:rPr>
              <a:t>; </a:t>
            </a:r>
            <a:r>
              <a:rPr lang="es-ES" sz="2600" dirty="0" smtClean="0">
                <a:solidFill>
                  <a:srgbClr val="0070C0"/>
                </a:solidFill>
                <a:latin typeface="Candara" charset="0"/>
                <a:ea typeface="Candara" charset="0"/>
                <a:cs typeface="Candara" charset="0"/>
              </a:rPr>
              <a:t>los necesita para vivir</a:t>
            </a:r>
            <a:r>
              <a:rPr lang="es-ES" sz="2600" dirty="0" smtClean="0">
                <a:latin typeface="Candara" charset="0"/>
                <a:ea typeface="Candara" charset="0"/>
                <a:cs typeface="Candara" charset="0"/>
              </a:rPr>
              <a:t>, para </a:t>
            </a:r>
            <a:r>
              <a:rPr lang="es-ES" sz="2600" dirty="0" smtClean="0">
                <a:solidFill>
                  <a:srgbClr val="0070C0"/>
                </a:solidFill>
                <a:latin typeface="Candara" charset="0"/>
                <a:ea typeface="Candara" charset="0"/>
                <a:cs typeface="Candara" charset="0"/>
              </a:rPr>
              <a:t>instalarse en el mundo</a:t>
            </a:r>
            <a:r>
              <a:rPr lang="es-ES" sz="2600" dirty="0" smtClean="0">
                <a:latin typeface="Candara" charset="0"/>
                <a:ea typeface="Candara" charset="0"/>
                <a:cs typeface="Candara" charset="0"/>
              </a:rPr>
              <a:t>, para </a:t>
            </a:r>
            <a:r>
              <a:rPr lang="es-ES" sz="2600" dirty="0" smtClean="0">
                <a:solidFill>
                  <a:srgbClr val="0070C0"/>
                </a:solidFill>
                <a:latin typeface="Candara" charset="0"/>
                <a:ea typeface="Candara" charset="0"/>
                <a:cs typeface="Candara" charset="0"/>
              </a:rPr>
              <a:t>dar significado y sentido a su existencia</a:t>
            </a:r>
            <a:r>
              <a:rPr lang="es-ES" sz="2600" dirty="0" smtClean="0">
                <a:latin typeface="Candara" charset="0"/>
                <a:ea typeface="Candara" charset="0"/>
                <a:cs typeface="Candara" charset="0"/>
              </a:rPr>
              <a:t>, para </a:t>
            </a:r>
            <a:r>
              <a:rPr lang="es-ES" sz="2600" dirty="0" smtClean="0">
                <a:solidFill>
                  <a:srgbClr val="0070C0"/>
                </a:solidFill>
                <a:latin typeface="Candara" charset="0"/>
                <a:ea typeface="Candara" charset="0"/>
                <a:cs typeface="Candara" charset="0"/>
              </a:rPr>
              <a:t>comunicar sus más hondos sentimientos.</a:t>
            </a:r>
            <a:endParaRPr lang="es-ES_tradnl" dirty="0">
              <a:solidFill>
                <a:srgbClr val="0070C0"/>
              </a:solidFill>
              <a:latin typeface="Candara" charset="0"/>
              <a:ea typeface="Candara" charset="0"/>
              <a:cs typeface="Candara" charset="0"/>
            </a:endParaRPr>
          </a:p>
        </p:txBody>
      </p:sp>
    </p:spTree>
    <p:extLst>
      <p:ext uri="{BB962C8B-B14F-4D97-AF65-F5344CB8AC3E}">
        <p14:creationId xmlns:p14="http://schemas.microsoft.com/office/powerpoint/2010/main" val="19829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14. LA LLAMADA INTERIOR</a:t>
            </a:r>
          </a:p>
        </p:txBody>
      </p:sp>
      <p:sp>
        <p:nvSpPr>
          <p:cNvPr id="2" name="CuadroTexto 1"/>
          <p:cNvSpPr txBox="1"/>
          <p:nvPr/>
        </p:nvSpPr>
        <p:spPr>
          <a:xfrm>
            <a:off x="543698" y="998806"/>
            <a:ext cx="11219934" cy="1292662"/>
          </a:xfrm>
          <a:prstGeom prst="rect">
            <a:avLst/>
          </a:prstGeom>
          <a:noFill/>
        </p:spPr>
        <p:txBody>
          <a:bodyPr wrap="square" rtlCol="0">
            <a:spAutoFit/>
          </a:bodyPr>
          <a:lstStyle/>
          <a:p>
            <a:pPr algn="just"/>
            <a:r>
              <a:rPr lang="es-ES_tradnl" sz="2600" dirty="0" smtClean="0">
                <a:solidFill>
                  <a:srgbClr val="0070C0"/>
                </a:solidFill>
                <a:latin typeface="Candara" charset="0"/>
                <a:ea typeface="Candara" charset="0"/>
                <a:cs typeface="Candara" charset="0"/>
              </a:rPr>
              <a:t>El ser humano es capaz de auscultar una llamada</a:t>
            </a:r>
            <a:r>
              <a:rPr lang="es-ES_tradnl" sz="2600" dirty="0" smtClean="0">
                <a:latin typeface="Candara" charset="0"/>
                <a:ea typeface="Candara" charset="0"/>
                <a:cs typeface="Candara" charset="0"/>
              </a:rPr>
              <a:t>. A medida que desarrolla su vida, se da cuenta de que </a:t>
            </a:r>
            <a:r>
              <a:rPr lang="es-ES_tradnl" sz="2600" dirty="0" smtClean="0">
                <a:solidFill>
                  <a:srgbClr val="0070C0"/>
                </a:solidFill>
                <a:latin typeface="Candara" charset="0"/>
                <a:ea typeface="Candara" charset="0"/>
                <a:cs typeface="Candara" charset="0"/>
              </a:rPr>
              <a:t>est</a:t>
            </a:r>
            <a:r>
              <a:rPr lang="es-ES" sz="2600" dirty="0" smtClean="0">
                <a:solidFill>
                  <a:srgbClr val="0070C0"/>
                </a:solidFill>
                <a:latin typeface="Candara" charset="0"/>
                <a:ea typeface="Candara" charset="0"/>
                <a:cs typeface="Candara" charset="0"/>
              </a:rPr>
              <a:t>á llamado a hacer algo con ella y que tiene que descubrirlo por si mismo</a:t>
            </a:r>
            <a:r>
              <a:rPr lang="es-ES" sz="2600" dirty="0" smtClean="0">
                <a:latin typeface="Candara" charset="0"/>
                <a:ea typeface="Candara" charset="0"/>
                <a:cs typeface="Candara" charset="0"/>
              </a:rPr>
              <a:t>, pues nadie puede suplirle en tal tarea.</a:t>
            </a:r>
            <a:endParaRPr lang="es-ES_tradnl" sz="2600" dirty="0">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6963507" y="2448555"/>
            <a:ext cx="4654648" cy="4110598"/>
          </a:xfrm>
          <a:prstGeom prst="rect">
            <a:avLst/>
          </a:prstGeom>
        </p:spPr>
      </p:pic>
      <p:sp>
        <p:nvSpPr>
          <p:cNvPr id="5" name="CuadroTexto 4"/>
          <p:cNvSpPr txBox="1"/>
          <p:nvPr/>
        </p:nvSpPr>
        <p:spPr>
          <a:xfrm>
            <a:off x="759655" y="2448555"/>
            <a:ext cx="5950633" cy="4093428"/>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da el </a:t>
            </a:r>
            <a:r>
              <a:rPr lang="es-ES_tradnl" sz="2600" dirty="0" smtClean="0">
                <a:solidFill>
                  <a:srgbClr val="0070C0"/>
                </a:solidFill>
                <a:latin typeface="Candara" charset="0"/>
                <a:ea typeface="Candara" charset="0"/>
                <a:cs typeface="Candara" charset="0"/>
              </a:rPr>
              <a:t>poder para auscultar y pensar </a:t>
            </a:r>
            <a:r>
              <a:rPr lang="es-ES_tradnl" sz="2600" dirty="0" err="1" smtClean="0">
                <a:solidFill>
                  <a:srgbClr val="0070C0"/>
                </a:solidFill>
                <a:latin typeface="Candara" charset="0"/>
                <a:ea typeface="Candara" charset="0"/>
                <a:cs typeface="Candara" charset="0"/>
              </a:rPr>
              <a:t>estrat</a:t>
            </a:r>
            <a:r>
              <a:rPr lang="es-ES" sz="2600" dirty="0" smtClean="0">
                <a:solidFill>
                  <a:srgbClr val="0070C0"/>
                </a:solidFill>
                <a:latin typeface="Candara" charset="0"/>
                <a:ea typeface="Candara" charset="0"/>
                <a:cs typeface="Candara" charset="0"/>
              </a:rPr>
              <a:t>égicament</a:t>
            </a:r>
            <a:r>
              <a:rPr lang="es-ES" sz="2600" dirty="0" smtClean="0">
                <a:latin typeface="Candara" charset="0"/>
                <a:ea typeface="Candara" charset="0"/>
                <a:cs typeface="Candara" charset="0"/>
              </a:rPr>
              <a:t>e qué </a:t>
            </a:r>
            <a:r>
              <a:rPr lang="es-ES" sz="2600" dirty="0" smtClean="0">
                <a:solidFill>
                  <a:srgbClr val="0070C0"/>
                </a:solidFill>
                <a:latin typeface="Candara" charset="0"/>
                <a:ea typeface="Candara" charset="0"/>
                <a:cs typeface="Candara" charset="0"/>
              </a:rPr>
              <a:t>pasos se deben dar para realizar el propio proyecto.</a:t>
            </a:r>
          </a:p>
          <a:p>
            <a:pPr algn="ctr"/>
            <a:endParaRPr lang="es-ES" sz="2600" dirty="0" smtClean="0">
              <a:latin typeface="Candara" charset="0"/>
              <a:ea typeface="Candara" charset="0"/>
              <a:cs typeface="Candara" charset="0"/>
            </a:endParaRPr>
          </a:p>
          <a:p>
            <a:pPr algn="ctr"/>
            <a:r>
              <a:rPr lang="es-ES" sz="2600" dirty="0" smtClean="0">
                <a:latin typeface="Candara" charset="0"/>
                <a:ea typeface="Candara" charset="0"/>
                <a:cs typeface="Candara" charset="0"/>
              </a:rPr>
              <a:t>La </a:t>
            </a:r>
            <a:r>
              <a:rPr lang="es-ES" sz="2600" dirty="0" smtClean="0">
                <a:solidFill>
                  <a:srgbClr val="0070C0"/>
                </a:solidFill>
                <a:latin typeface="Candara" charset="0"/>
                <a:ea typeface="Candara" charset="0"/>
                <a:cs typeface="Candara" charset="0"/>
              </a:rPr>
              <a:t>determinación de la propia vocación en el mundo </a:t>
            </a:r>
            <a:r>
              <a:rPr lang="es-ES" sz="2600" dirty="0" smtClean="0">
                <a:latin typeface="Candara" charset="0"/>
                <a:ea typeface="Candara" charset="0"/>
                <a:cs typeface="Candara" charset="0"/>
              </a:rPr>
              <a:t>es </a:t>
            </a:r>
            <a:r>
              <a:rPr lang="es-ES" sz="2600" dirty="0" smtClean="0">
                <a:solidFill>
                  <a:srgbClr val="0070C0"/>
                </a:solidFill>
                <a:latin typeface="Candara" charset="0"/>
                <a:ea typeface="Candara" charset="0"/>
                <a:cs typeface="Candara" charset="0"/>
              </a:rPr>
              <a:t>obra de la inteligencia espiritual.</a:t>
            </a:r>
          </a:p>
          <a:p>
            <a:pPr algn="ctr"/>
            <a:endParaRPr lang="es-ES" sz="2600" dirty="0">
              <a:solidFill>
                <a:srgbClr val="0070C0"/>
              </a:solidFill>
              <a:latin typeface="Candara" charset="0"/>
              <a:ea typeface="Candara" charset="0"/>
              <a:cs typeface="Candara" charset="0"/>
            </a:endParaRPr>
          </a:p>
          <a:p>
            <a:pPr algn="ctr"/>
            <a:r>
              <a:rPr lang="es-ES" sz="2600" dirty="0" smtClean="0">
                <a:latin typeface="Candara" charset="0"/>
                <a:ea typeface="Candara" charset="0"/>
                <a:cs typeface="Candara" charset="0"/>
                <a:hlinkClick r:id="rId3"/>
              </a:rPr>
              <a:t>Gestos que dan vida</a:t>
            </a:r>
            <a:endParaRPr lang="es-ES_tradnl" sz="2600" dirty="0">
              <a:latin typeface="Candara" charset="0"/>
              <a:ea typeface="Candara" charset="0"/>
              <a:cs typeface="Candara" charset="0"/>
            </a:endParaRPr>
          </a:p>
        </p:txBody>
      </p:sp>
    </p:spTree>
    <p:extLst>
      <p:ext uri="{BB962C8B-B14F-4D97-AF65-F5344CB8AC3E}">
        <p14:creationId xmlns:p14="http://schemas.microsoft.com/office/powerpoint/2010/main" val="1319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15. ELABORACI</a:t>
            </a:r>
            <a:r>
              <a:rPr lang="es-ES" sz="2800" b="1" dirty="0" smtClean="0">
                <a:solidFill>
                  <a:schemeClr val="bg1"/>
                </a:solidFill>
                <a:latin typeface="Candara" charset="0"/>
                <a:ea typeface="Candara" charset="0"/>
                <a:cs typeface="Candara" charset="0"/>
              </a:rPr>
              <a:t>ÓN DE IDEALES DE VIDA</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26942"/>
            <a:ext cx="11219934" cy="169277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da </a:t>
            </a:r>
            <a:r>
              <a:rPr lang="es-ES_tradnl" sz="2600" dirty="0" smtClean="0">
                <a:solidFill>
                  <a:srgbClr val="0070C0"/>
                </a:solidFill>
                <a:latin typeface="Candara" charset="0"/>
                <a:ea typeface="Candara" charset="0"/>
                <a:cs typeface="Candara" charset="0"/>
              </a:rPr>
              <a:t>poder para forjar ideales</a:t>
            </a:r>
            <a:r>
              <a:rPr lang="es-ES_tradnl" sz="2600" dirty="0" smtClean="0">
                <a:latin typeface="Candara" charset="0"/>
                <a:ea typeface="Candara" charset="0"/>
                <a:cs typeface="Candara" charset="0"/>
              </a:rPr>
              <a:t>. Los </a:t>
            </a:r>
            <a:r>
              <a:rPr lang="es-ES_tradnl" sz="2600" dirty="0" smtClean="0">
                <a:solidFill>
                  <a:srgbClr val="0070C0"/>
                </a:solidFill>
                <a:latin typeface="Candara" charset="0"/>
                <a:ea typeface="Candara" charset="0"/>
                <a:cs typeface="Candara" charset="0"/>
              </a:rPr>
              <a:t>ideales</a:t>
            </a:r>
            <a:r>
              <a:rPr lang="es-ES_tradnl" sz="2600" dirty="0" smtClean="0">
                <a:latin typeface="Candara" charset="0"/>
                <a:ea typeface="Candara" charset="0"/>
                <a:cs typeface="Candara" charset="0"/>
              </a:rPr>
              <a:t> son </a:t>
            </a:r>
            <a:r>
              <a:rPr lang="es-ES_tradnl" sz="2600" dirty="0" smtClean="0">
                <a:solidFill>
                  <a:srgbClr val="0070C0"/>
                </a:solidFill>
                <a:latin typeface="Candara" charset="0"/>
                <a:ea typeface="Candara" charset="0"/>
                <a:cs typeface="Candara" charset="0"/>
              </a:rPr>
              <a:t>referencias personales</a:t>
            </a:r>
            <a:r>
              <a:rPr lang="es-ES_tradnl" sz="2600" dirty="0" smtClean="0">
                <a:latin typeface="Candara" charset="0"/>
                <a:ea typeface="Candara" charset="0"/>
                <a:cs typeface="Candara" charset="0"/>
              </a:rPr>
              <a:t>, son </a:t>
            </a:r>
            <a:r>
              <a:rPr lang="es-ES_tradnl" sz="2600" dirty="0" smtClean="0">
                <a:solidFill>
                  <a:srgbClr val="0070C0"/>
                </a:solidFill>
                <a:latin typeface="Candara" charset="0"/>
                <a:ea typeface="Candara" charset="0"/>
                <a:cs typeface="Candara" charset="0"/>
              </a:rPr>
              <a:t>objetivos</a:t>
            </a:r>
            <a:r>
              <a:rPr lang="es-ES_tradnl" sz="2600" dirty="0" smtClean="0">
                <a:latin typeface="Candara" charset="0"/>
                <a:ea typeface="Candara" charset="0"/>
                <a:cs typeface="Candara" charset="0"/>
              </a:rPr>
              <a:t>, </a:t>
            </a:r>
            <a:r>
              <a:rPr lang="es-ES_tradnl" sz="2600" dirty="0" smtClean="0">
                <a:solidFill>
                  <a:srgbClr val="0070C0"/>
                </a:solidFill>
                <a:latin typeface="Candara" charset="0"/>
                <a:ea typeface="Candara" charset="0"/>
                <a:cs typeface="Candara" charset="0"/>
              </a:rPr>
              <a:t>aspiraciones</a:t>
            </a:r>
            <a:r>
              <a:rPr lang="es-ES_tradnl" sz="2600" dirty="0" smtClean="0">
                <a:latin typeface="Candara" charset="0"/>
                <a:ea typeface="Candara" charset="0"/>
                <a:cs typeface="Candara" charset="0"/>
              </a:rPr>
              <a:t> que uno desea </a:t>
            </a:r>
            <a:r>
              <a:rPr lang="es-ES_tradnl" sz="2600" dirty="0" smtClean="0">
                <a:solidFill>
                  <a:srgbClr val="0070C0"/>
                </a:solidFill>
                <a:latin typeface="Candara" charset="0"/>
                <a:ea typeface="Candara" charset="0"/>
                <a:cs typeface="Candara" charset="0"/>
              </a:rPr>
              <a:t>hacer realidad a lo largo de la vida</a:t>
            </a:r>
            <a:r>
              <a:rPr lang="es-ES_tradnl" sz="2600" dirty="0" smtClean="0">
                <a:latin typeface="Candara" charset="0"/>
                <a:ea typeface="Candara" charset="0"/>
                <a:cs typeface="Candara" charset="0"/>
              </a:rPr>
              <a:t>. Son la </a:t>
            </a:r>
            <a:r>
              <a:rPr lang="es-ES_tradnl" sz="2600" dirty="0" smtClean="0">
                <a:solidFill>
                  <a:srgbClr val="0070C0"/>
                </a:solidFill>
                <a:latin typeface="Candara" charset="0"/>
                <a:ea typeface="Candara" charset="0"/>
                <a:cs typeface="Candara" charset="0"/>
              </a:rPr>
              <a:t>expresi</a:t>
            </a:r>
            <a:r>
              <a:rPr lang="es-ES" sz="2600" dirty="0" smtClean="0">
                <a:solidFill>
                  <a:srgbClr val="0070C0"/>
                </a:solidFill>
                <a:latin typeface="Candara" charset="0"/>
                <a:ea typeface="Candara" charset="0"/>
                <a:cs typeface="Candara" charset="0"/>
              </a:rPr>
              <a:t>ón concreta de lo que uno desea llegar a ser y de lo que se propone lograr.</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1077343" y="2719713"/>
            <a:ext cx="10152644" cy="3953064"/>
          </a:xfrm>
          <a:prstGeom prst="rect">
            <a:avLst/>
          </a:prstGeom>
        </p:spPr>
      </p:pic>
    </p:spTree>
    <p:extLst>
      <p:ext uri="{BB962C8B-B14F-4D97-AF65-F5344CB8AC3E}">
        <p14:creationId xmlns:p14="http://schemas.microsoft.com/office/powerpoint/2010/main" val="4565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16. LA CAPACIDAD DE RELIGACI</a:t>
            </a:r>
            <a:r>
              <a:rPr lang="es-ES" sz="2800" b="1" dirty="0" smtClean="0">
                <a:solidFill>
                  <a:schemeClr val="bg1"/>
                </a:solidFill>
                <a:latin typeface="Candara" charset="0"/>
                <a:ea typeface="Candara" charset="0"/>
                <a:cs typeface="Candara" charset="0"/>
              </a:rPr>
              <a:t>ÓN</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41009"/>
            <a:ext cx="11219934" cy="1292662"/>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es la </a:t>
            </a:r>
            <a:r>
              <a:rPr lang="es-ES_tradnl" sz="2600" dirty="0" smtClean="0">
                <a:solidFill>
                  <a:srgbClr val="0070C0"/>
                </a:solidFill>
                <a:latin typeface="Candara" charset="0"/>
                <a:ea typeface="Candara" charset="0"/>
                <a:cs typeface="Candara" charset="0"/>
              </a:rPr>
              <a:t>ra</a:t>
            </a:r>
            <a:r>
              <a:rPr lang="es-ES" sz="2600" dirty="0" smtClean="0">
                <a:solidFill>
                  <a:srgbClr val="0070C0"/>
                </a:solidFill>
                <a:latin typeface="Candara" charset="0"/>
                <a:ea typeface="Candara" charset="0"/>
                <a:cs typeface="Candara" charset="0"/>
              </a:rPr>
              <a:t>íz de la vida espiritual</a:t>
            </a:r>
            <a:r>
              <a:rPr lang="es-ES" sz="2600" dirty="0" smtClean="0">
                <a:latin typeface="Candara" charset="0"/>
                <a:ea typeface="Candara" charset="0"/>
                <a:cs typeface="Candara" charset="0"/>
              </a:rPr>
              <a:t>, pero la espiritualidad no es religiosidad. </a:t>
            </a:r>
            <a:r>
              <a:rPr lang="es-ES" sz="2600" dirty="0" smtClean="0">
                <a:solidFill>
                  <a:srgbClr val="0070C0"/>
                </a:solidFill>
                <a:latin typeface="Candara" charset="0"/>
                <a:ea typeface="Candara" charset="0"/>
                <a:cs typeface="Candara" charset="0"/>
              </a:rPr>
              <a:t>La vida espiritual es búsqueda, inquietud, anhelo de sentido, camino hacia lo desconocido, autotrascendencia. </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685507" y="2433709"/>
            <a:ext cx="5687158" cy="4092233"/>
          </a:xfrm>
          <a:prstGeom prst="rect">
            <a:avLst/>
          </a:prstGeom>
        </p:spPr>
      </p:pic>
      <p:sp>
        <p:nvSpPr>
          <p:cNvPr id="5" name="CuadroTexto 4"/>
          <p:cNvSpPr txBox="1"/>
          <p:nvPr/>
        </p:nvSpPr>
        <p:spPr>
          <a:xfrm>
            <a:off x="6654018" y="2433709"/>
            <a:ext cx="5109614" cy="4093428"/>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religiosidad expresa la capacidad de religarse que tiene el ser humano</a:t>
            </a:r>
            <a:r>
              <a:rPr lang="es-ES_tradnl" sz="2600" dirty="0" smtClean="0">
                <a:latin typeface="Candara" charset="0"/>
                <a:ea typeface="Candara" charset="0"/>
                <a:cs typeface="Candara" charset="0"/>
              </a:rPr>
              <a:t>, de </a:t>
            </a:r>
            <a:r>
              <a:rPr lang="es-ES_tradnl" sz="2600" dirty="0" smtClean="0">
                <a:solidFill>
                  <a:srgbClr val="0070C0"/>
                </a:solidFill>
                <a:latin typeface="Candara" charset="0"/>
                <a:ea typeface="Candara" charset="0"/>
                <a:cs typeface="Candara" charset="0"/>
              </a:rPr>
              <a:t>vincularse a un ser que reconoce como distinto de s</a:t>
            </a:r>
            <a:r>
              <a:rPr lang="es-ES" sz="2600" dirty="0" smtClean="0">
                <a:solidFill>
                  <a:srgbClr val="0070C0"/>
                </a:solidFill>
                <a:latin typeface="Candara" charset="0"/>
                <a:ea typeface="Candara" charset="0"/>
                <a:cs typeface="Candara" charset="0"/>
              </a:rPr>
              <a:t>í y con el que establece alguna forma de comunicación</a:t>
            </a:r>
            <a:r>
              <a:rPr lang="es-ES" sz="2600" dirty="0" smtClean="0">
                <a:latin typeface="Candara" charset="0"/>
                <a:ea typeface="Candara" charset="0"/>
                <a:cs typeface="Candara" charset="0"/>
              </a:rPr>
              <a:t>. Religación es vinculo, comunicación. </a:t>
            </a:r>
          </a:p>
          <a:p>
            <a:pPr algn="ctr"/>
            <a:endParaRPr lang="es-ES" sz="2600" dirty="0">
              <a:latin typeface="Candara" charset="0"/>
              <a:ea typeface="Candara" charset="0"/>
              <a:cs typeface="Candara" charset="0"/>
            </a:endParaRPr>
          </a:p>
          <a:p>
            <a:pPr algn="ctr"/>
            <a:r>
              <a:rPr lang="es-ES" sz="2600" dirty="0" smtClean="0">
                <a:solidFill>
                  <a:srgbClr val="0070C0"/>
                </a:solidFill>
                <a:latin typeface="Candara" charset="0"/>
                <a:ea typeface="Candara" charset="0"/>
                <a:cs typeface="Candara" charset="0"/>
              </a:rPr>
              <a:t>La espiritualidad es búsqueda la religiosidad es reconocimiento.</a:t>
            </a:r>
            <a:endParaRPr lang="es-ES_tradnl" sz="2600" dirty="0">
              <a:solidFill>
                <a:srgbClr val="0070C0"/>
              </a:solidFill>
              <a:latin typeface="Candara" charset="0"/>
              <a:ea typeface="Candara" charset="0"/>
              <a:cs typeface="Candara" charset="0"/>
            </a:endParaRPr>
          </a:p>
        </p:txBody>
      </p:sp>
    </p:spTree>
    <p:extLst>
      <p:ext uri="{BB962C8B-B14F-4D97-AF65-F5344CB8AC3E}">
        <p14:creationId xmlns:p14="http://schemas.microsoft.com/office/powerpoint/2010/main" val="3073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16. LA CAPACIDAD DE RELIGACI</a:t>
            </a:r>
            <a:r>
              <a:rPr lang="es-ES" sz="2800" b="1" smtClean="0">
                <a:solidFill>
                  <a:schemeClr val="bg1"/>
                </a:solidFill>
                <a:latin typeface="Candara" charset="0"/>
                <a:ea typeface="Candara" charset="0"/>
                <a:cs typeface="Candara" charset="0"/>
              </a:rPr>
              <a:t>ÓN</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12874"/>
            <a:ext cx="11219934" cy="1692771"/>
          </a:xfrm>
          <a:prstGeom prst="rect">
            <a:avLst/>
          </a:prstGeom>
          <a:noFill/>
        </p:spPr>
        <p:txBody>
          <a:bodyPr wrap="square" rtlCol="0">
            <a:spAutoFit/>
          </a:bodyPr>
          <a:lstStyle/>
          <a:p>
            <a:pPr algn="just"/>
            <a:r>
              <a:rPr lang="es-ES_tradnl" sz="2600" dirty="0" smtClean="0">
                <a:solidFill>
                  <a:srgbClr val="0070C0"/>
                </a:solidFill>
                <a:latin typeface="Candara" charset="0"/>
                <a:ea typeface="Candara" charset="0"/>
                <a:cs typeface="Candara" charset="0"/>
              </a:rPr>
              <a:t>Cuando el ser humano se religa</a:t>
            </a:r>
            <a:r>
              <a:rPr lang="es-ES_tradnl" sz="2600" dirty="0" smtClean="0">
                <a:latin typeface="Candara" charset="0"/>
                <a:ea typeface="Candara" charset="0"/>
                <a:cs typeface="Candara" charset="0"/>
              </a:rPr>
              <a:t>, se vincula a </a:t>
            </a:r>
            <a:r>
              <a:rPr lang="es-ES_tradnl" sz="2600" dirty="0" err="1" smtClean="0">
                <a:latin typeface="Candara" charset="0"/>
                <a:ea typeface="Candara" charset="0"/>
                <a:cs typeface="Candara" charset="0"/>
              </a:rPr>
              <a:t>trav</a:t>
            </a:r>
            <a:r>
              <a:rPr lang="es-ES" sz="2600" dirty="0" smtClean="0">
                <a:latin typeface="Candara" charset="0"/>
                <a:ea typeface="Candara" charset="0"/>
                <a:cs typeface="Candara" charset="0"/>
              </a:rPr>
              <a:t>és de un </a:t>
            </a:r>
            <a:r>
              <a:rPr lang="es-ES" sz="2600" dirty="0" smtClean="0">
                <a:solidFill>
                  <a:srgbClr val="0070C0"/>
                </a:solidFill>
                <a:latin typeface="Candara" charset="0"/>
                <a:ea typeface="Candara" charset="0"/>
                <a:cs typeface="Candara" charset="0"/>
              </a:rPr>
              <a:t>encuentro misterioso con un Ser extraño a si mismo</a:t>
            </a:r>
            <a:r>
              <a:rPr lang="es-ES" sz="2600" dirty="0" smtClean="0">
                <a:latin typeface="Candara" charset="0"/>
                <a:ea typeface="Candara" charset="0"/>
                <a:cs typeface="Candara" charset="0"/>
              </a:rPr>
              <a:t>: </a:t>
            </a:r>
            <a:r>
              <a:rPr lang="es-ES" sz="2600" dirty="0" smtClean="0">
                <a:solidFill>
                  <a:srgbClr val="0070C0"/>
                </a:solidFill>
                <a:latin typeface="Candara" charset="0"/>
                <a:ea typeface="Candara" charset="0"/>
                <a:cs typeface="Candara" charset="0"/>
              </a:rPr>
              <a:t>se pone en movimiento la religación</a:t>
            </a:r>
            <a:r>
              <a:rPr lang="es-ES" sz="2600" dirty="0" smtClean="0">
                <a:latin typeface="Candara" charset="0"/>
                <a:ea typeface="Candara" charset="0"/>
                <a:cs typeface="Candara" charset="0"/>
              </a:rPr>
              <a:t>. La </a:t>
            </a:r>
            <a:r>
              <a:rPr lang="es-ES" sz="2600" dirty="0" smtClean="0">
                <a:solidFill>
                  <a:srgbClr val="0070C0"/>
                </a:solidFill>
                <a:latin typeface="Candara" charset="0"/>
                <a:ea typeface="Candara" charset="0"/>
                <a:cs typeface="Candara" charset="0"/>
              </a:rPr>
              <a:t>religación </a:t>
            </a:r>
            <a:r>
              <a:rPr lang="es-ES" sz="2600" dirty="0" smtClean="0">
                <a:latin typeface="Candara" charset="0"/>
                <a:ea typeface="Candara" charset="0"/>
                <a:cs typeface="Candara" charset="0"/>
              </a:rPr>
              <a:t>puede ser </a:t>
            </a:r>
            <a:r>
              <a:rPr lang="es-ES" sz="2600" dirty="0" smtClean="0">
                <a:solidFill>
                  <a:srgbClr val="0070C0"/>
                </a:solidFill>
                <a:latin typeface="Candara" charset="0"/>
                <a:ea typeface="Candara" charset="0"/>
                <a:cs typeface="Candara" charset="0"/>
              </a:rPr>
              <a:t>con uno mismo</a:t>
            </a:r>
            <a:r>
              <a:rPr lang="es-ES" sz="2600" dirty="0" smtClean="0">
                <a:latin typeface="Candara" charset="0"/>
                <a:ea typeface="Candara" charset="0"/>
                <a:cs typeface="Candara" charset="0"/>
              </a:rPr>
              <a:t>, pero cuando uno la trasciende se abre el </a:t>
            </a:r>
            <a:r>
              <a:rPr lang="es-ES" sz="2600" dirty="0" smtClean="0">
                <a:solidFill>
                  <a:srgbClr val="0070C0"/>
                </a:solidFill>
                <a:latin typeface="Candara" charset="0"/>
                <a:ea typeface="Candara" charset="0"/>
                <a:cs typeface="Candara" charset="0"/>
              </a:rPr>
              <a:t>campo a la experiencia religiosa, se vincula al ser superior. </a:t>
            </a:r>
            <a:endParaRPr lang="es-ES_tradnl" sz="2600" dirty="0">
              <a:solidFill>
                <a:srgbClr val="0070C0"/>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1797565" y="2705645"/>
            <a:ext cx="8712200" cy="3915605"/>
          </a:xfrm>
          <a:prstGeom prst="rect">
            <a:avLst/>
          </a:prstGeom>
        </p:spPr>
      </p:pic>
    </p:spTree>
    <p:extLst>
      <p:ext uri="{BB962C8B-B14F-4D97-AF65-F5344CB8AC3E}">
        <p14:creationId xmlns:p14="http://schemas.microsoft.com/office/powerpoint/2010/main" val="144630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17. LA IRON</a:t>
            </a:r>
            <a:r>
              <a:rPr lang="es-ES" sz="2800" b="1" dirty="0" smtClean="0">
                <a:solidFill>
                  <a:schemeClr val="bg1"/>
                </a:solidFill>
                <a:latin typeface="Candara" charset="0"/>
                <a:ea typeface="Candara" charset="0"/>
                <a:cs typeface="Candara" charset="0"/>
              </a:rPr>
              <a:t>ÍA Y EL HUMOR</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55077"/>
            <a:ext cx="11219934" cy="209288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capacita para </a:t>
            </a:r>
            <a:r>
              <a:rPr lang="es-ES_tradnl" sz="2600" dirty="0" smtClean="0">
                <a:solidFill>
                  <a:srgbClr val="0070C0"/>
                </a:solidFill>
                <a:latin typeface="Candara" charset="0"/>
                <a:ea typeface="Candara" charset="0"/>
                <a:cs typeface="Candara" charset="0"/>
              </a:rPr>
              <a:t>tomar distancia respecto del mundo, pero tambi</a:t>
            </a:r>
            <a:r>
              <a:rPr lang="es-ES" sz="2600" dirty="0" smtClean="0">
                <a:solidFill>
                  <a:srgbClr val="0070C0"/>
                </a:solidFill>
                <a:latin typeface="Candara" charset="0"/>
                <a:ea typeface="Candara" charset="0"/>
                <a:cs typeface="Candara" charset="0"/>
              </a:rPr>
              <a:t>én respecto de uno mismo y de los otros</a:t>
            </a:r>
            <a:r>
              <a:rPr lang="es-ES" sz="2600" dirty="0" smtClean="0">
                <a:latin typeface="Candara" charset="0"/>
                <a:ea typeface="Candara" charset="0"/>
                <a:cs typeface="Candara" charset="0"/>
              </a:rPr>
              <a:t>. Sólo un </a:t>
            </a:r>
            <a:r>
              <a:rPr lang="es-ES" sz="2600" dirty="0" smtClean="0">
                <a:solidFill>
                  <a:srgbClr val="0070C0"/>
                </a:solidFill>
                <a:latin typeface="Candara" charset="0"/>
                <a:ea typeface="Candara" charset="0"/>
                <a:cs typeface="Candara" charset="0"/>
              </a:rPr>
              <a:t>ser capaz de desapegarse</a:t>
            </a:r>
            <a:r>
              <a:rPr lang="es-ES" sz="2600" dirty="0" smtClean="0">
                <a:latin typeface="Candara" charset="0"/>
                <a:ea typeface="Candara" charset="0"/>
                <a:cs typeface="Candara" charset="0"/>
              </a:rPr>
              <a:t>, de </a:t>
            </a:r>
            <a:r>
              <a:rPr lang="es-ES" sz="2600" dirty="0" smtClean="0">
                <a:solidFill>
                  <a:srgbClr val="0070C0"/>
                </a:solidFill>
                <a:latin typeface="Candara" charset="0"/>
                <a:ea typeface="Candara" charset="0"/>
                <a:cs typeface="Candara" charset="0"/>
              </a:rPr>
              <a:t>trascenderse a sí mismo </a:t>
            </a:r>
            <a:r>
              <a:rPr lang="es-ES" sz="2600" dirty="0" smtClean="0">
                <a:latin typeface="Candara" charset="0"/>
                <a:ea typeface="Candara" charset="0"/>
                <a:cs typeface="Candara" charset="0"/>
              </a:rPr>
              <a:t>y de </a:t>
            </a:r>
            <a:r>
              <a:rPr lang="es-ES" sz="2600" dirty="0" smtClean="0">
                <a:solidFill>
                  <a:srgbClr val="0070C0"/>
                </a:solidFill>
                <a:latin typeface="Candara" charset="0"/>
                <a:ea typeface="Candara" charset="0"/>
                <a:cs typeface="Candara" charset="0"/>
              </a:rPr>
              <a:t>contemplarse desde una perspectiva extraña</a:t>
            </a:r>
            <a:r>
              <a:rPr lang="es-ES" sz="2600" dirty="0" smtClean="0">
                <a:latin typeface="Candara" charset="0"/>
                <a:ea typeface="Candara" charset="0"/>
                <a:cs typeface="Candara" charset="0"/>
              </a:rPr>
              <a:t>, distinta a la habitual, </a:t>
            </a:r>
            <a:r>
              <a:rPr lang="es-ES" sz="2600" dirty="0" smtClean="0">
                <a:solidFill>
                  <a:srgbClr val="0070C0"/>
                </a:solidFill>
                <a:latin typeface="Candara" charset="0"/>
                <a:ea typeface="Candara" charset="0"/>
                <a:cs typeface="Candara" charset="0"/>
              </a:rPr>
              <a:t>es capaz de reírse del mundo y de si mismo.</a:t>
            </a:r>
            <a:endParaRPr lang="es-ES_tradnl" sz="2600" dirty="0">
              <a:solidFill>
                <a:srgbClr val="0070C0"/>
              </a:solidFill>
              <a:latin typeface="Candara" charset="0"/>
              <a:ea typeface="Candara" charset="0"/>
              <a:cs typeface="Candara" charset="0"/>
            </a:endParaRPr>
          </a:p>
        </p:txBody>
      </p:sp>
      <p:sp>
        <p:nvSpPr>
          <p:cNvPr id="3" name="CuadroTexto 2"/>
          <p:cNvSpPr txBox="1"/>
          <p:nvPr/>
        </p:nvSpPr>
        <p:spPr>
          <a:xfrm>
            <a:off x="4403188" y="4037428"/>
            <a:ext cx="184731" cy="369332"/>
          </a:xfrm>
          <a:prstGeom prst="rect">
            <a:avLst/>
          </a:prstGeom>
          <a:noFill/>
        </p:spPr>
        <p:txBody>
          <a:bodyPr wrap="none" rtlCol="0">
            <a:spAutoFit/>
          </a:bodyPr>
          <a:lstStyle/>
          <a:p>
            <a:endParaRPr lang="es-ES_tradnl" dirty="0"/>
          </a:p>
        </p:txBody>
      </p:sp>
      <p:pic>
        <p:nvPicPr>
          <p:cNvPr id="5" name="Imagen 4"/>
          <p:cNvPicPr>
            <a:picLocks noChangeAspect="1"/>
          </p:cNvPicPr>
          <p:nvPr/>
        </p:nvPicPr>
        <p:blipFill>
          <a:blip r:embed="rId2"/>
          <a:stretch>
            <a:fillRect/>
          </a:stretch>
        </p:blipFill>
        <p:spPr>
          <a:xfrm>
            <a:off x="1885071" y="3147957"/>
            <a:ext cx="8567224" cy="3512859"/>
          </a:xfrm>
          <a:prstGeom prst="rect">
            <a:avLst/>
          </a:prstGeom>
        </p:spPr>
      </p:pic>
    </p:spTree>
    <p:extLst>
      <p:ext uri="{BB962C8B-B14F-4D97-AF65-F5344CB8AC3E}">
        <p14:creationId xmlns:p14="http://schemas.microsoft.com/office/powerpoint/2010/main" val="8309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BIBLIOGRAF</a:t>
            </a:r>
            <a:r>
              <a:rPr lang="es-ES" sz="2800" b="1" dirty="0" smtClean="0">
                <a:solidFill>
                  <a:schemeClr val="bg1"/>
                </a:solidFill>
                <a:latin typeface="Candara" charset="0"/>
                <a:ea typeface="Candara" charset="0"/>
                <a:cs typeface="Candara" charset="0"/>
              </a:rPr>
              <a:t>ÍA</a:t>
            </a:r>
            <a:endParaRPr lang="es-ES_tradnl" sz="2800" b="1" dirty="0" smtClean="0">
              <a:solidFill>
                <a:schemeClr val="bg1"/>
              </a:solidFill>
              <a:latin typeface="Candara" charset="0"/>
              <a:ea typeface="Candara" charset="0"/>
              <a:cs typeface="Candara" charset="0"/>
            </a:endParaRPr>
          </a:p>
        </p:txBody>
      </p:sp>
      <p:sp>
        <p:nvSpPr>
          <p:cNvPr id="2" name="Rectángulo 1"/>
          <p:cNvSpPr/>
          <p:nvPr/>
        </p:nvSpPr>
        <p:spPr>
          <a:xfrm>
            <a:off x="543698" y="1621191"/>
            <a:ext cx="11219934" cy="3293209"/>
          </a:xfrm>
          <a:prstGeom prst="rect">
            <a:avLst/>
          </a:prstGeom>
        </p:spPr>
        <p:txBody>
          <a:bodyPr wrap="square">
            <a:spAutoFit/>
          </a:bodyPr>
          <a:lstStyle/>
          <a:p>
            <a:pPr algn="just"/>
            <a:r>
              <a:rPr lang="es-ES" sz="2600" noProof="1" smtClean="0">
                <a:solidFill>
                  <a:prstClr val="black"/>
                </a:solidFill>
                <a:latin typeface="Candara" charset="0"/>
                <a:ea typeface="Candara" charset="0"/>
                <a:cs typeface="Candara" charset="0"/>
              </a:rPr>
              <a:t>TORRALBA,  Frances. Inteligencia espiritual. Barcelona: Plataforma editorial, 2010.</a:t>
            </a:r>
          </a:p>
          <a:p>
            <a:pPr algn="just"/>
            <a:endParaRPr lang="es-ES" sz="2600" noProof="1" smtClean="0">
              <a:solidFill>
                <a:prstClr val="black"/>
              </a:solidFill>
              <a:latin typeface="Candara" charset="0"/>
              <a:ea typeface="Candara" charset="0"/>
              <a:cs typeface="Candara" charset="0"/>
            </a:endParaRPr>
          </a:p>
          <a:p>
            <a:pPr algn="just"/>
            <a:r>
              <a:rPr lang="es-ES" sz="2600" noProof="1" smtClean="0">
                <a:solidFill>
                  <a:prstClr val="black"/>
                </a:solidFill>
                <a:latin typeface="Candara" charset="0"/>
                <a:ea typeface="Candara" charset="0"/>
                <a:cs typeface="Candara" charset="0"/>
              </a:rPr>
              <a:t>Vásquez</a:t>
            </a:r>
            <a:r>
              <a:rPr lang="es-ES" sz="2600" noProof="1">
                <a:solidFill>
                  <a:prstClr val="black"/>
                </a:solidFill>
                <a:latin typeface="Candara" charset="0"/>
                <a:ea typeface="Candara" charset="0"/>
                <a:cs typeface="Candara" charset="0"/>
              </a:rPr>
              <a:t>, José Luis. La inteligencia espiritual o el sentido de lo sagrado. Bilbao:       Desclée De Brouwer, 2010.</a:t>
            </a:r>
          </a:p>
          <a:p>
            <a:pPr algn="just"/>
            <a:endParaRPr lang="es-ES" sz="2600" noProof="1">
              <a:solidFill>
                <a:prstClr val="black"/>
              </a:solidFill>
              <a:latin typeface="Candara" charset="0"/>
              <a:ea typeface="Candara" charset="0"/>
              <a:cs typeface="Candara" charset="0"/>
            </a:endParaRPr>
          </a:p>
          <a:p>
            <a:pPr algn="just"/>
            <a:r>
              <a:rPr lang="es-ES" sz="2600" noProof="1">
                <a:solidFill>
                  <a:prstClr val="black"/>
                </a:solidFill>
                <a:latin typeface="Candara" charset="0"/>
                <a:ea typeface="Candara" charset="0"/>
                <a:cs typeface="Candara" charset="0"/>
              </a:rPr>
              <a:t>TORRALBA, Francesc. Inteligencia espiritual en los niños. Barcelona: Plataforma     editorial, 2012.</a:t>
            </a:r>
          </a:p>
        </p:txBody>
      </p:sp>
    </p:spTree>
    <p:extLst>
      <p:ext uri="{BB962C8B-B14F-4D97-AF65-F5344CB8AC3E}">
        <p14:creationId xmlns:p14="http://schemas.microsoft.com/office/powerpoint/2010/main" val="14292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 LA B</a:t>
            </a:r>
            <a:r>
              <a:rPr lang="es-ES" sz="2800" b="1" dirty="0" smtClean="0">
                <a:solidFill>
                  <a:schemeClr val="bg1"/>
                </a:solidFill>
                <a:latin typeface="Candara" charset="0"/>
                <a:ea typeface="Candara" charset="0"/>
                <a:cs typeface="Candara" charset="0"/>
              </a:rPr>
              <a:t>ÚSQUEDA DE SENTIDO</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62681"/>
            <a:ext cx="11219934" cy="1292662"/>
          </a:xfrm>
          <a:prstGeom prst="rect">
            <a:avLst/>
          </a:prstGeom>
          <a:noFill/>
        </p:spPr>
        <p:txBody>
          <a:bodyPr wrap="square" rtlCol="0">
            <a:spAutoFit/>
          </a:bodyPr>
          <a:lstStyle/>
          <a:p>
            <a:pPr algn="just"/>
            <a:r>
              <a:rPr lang="es-ES_tradnl" sz="2600" dirty="0" smtClean="0">
                <a:solidFill>
                  <a:schemeClr val="accent5">
                    <a:lumMod val="75000"/>
                  </a:schemeClr>
                </a:solidFill>
                <a:latin typeface="Candara" charset="0"/>
                <a:ea typeface="Candara" charset="0"/>
                <a:cs typeface="Candara" charset="0"/>
              </a:rPr>
              <a:t>El ser humano</a:t>
            </a:r>
            <a:r>
              <a:rPr lang="es-ES_tradnl" sz="2600" dirty="0" smtClean="0">
                <a:latin typeface="Candara" charset="0"/>
                <a:ea typeface="Candara" charset="0"/>
                <a:cs typeface="Candara" charset="0"/>
              </a:rPr>
              <a:t>, en virtud de su inteligencia espiritual, es </a:t>
            </a:r>
            <a:r>
              <a:rPr lang="es-ES_tradnl" sz="2600" dirty="0" smtClean="0">
                <a:solidFill>
                  <a:schemeClr val="accent5">
                    <a:lumMod val="75000"/>
                  </a:schemeClr>
                </a:solidFill>
                <a:latin typeface="Candara" charset="0"/>
                <a:ea typeface="Candara" charset="0"/>
                <a:cs typeface="Candara" charset="0"/>
              </a:rPr>
              <a:t>capaz de interrogarse por el sentido de su existencia</a:t>
            </a:r>
            <a:r>
              <a:rPr lang="es-ES_tradnl" sz="2600" dirty="0" smtClean="0">
                <a:latin typeface="Candara" charset="0"/>
                <a:ea typeface="Candara" charset="0"/>
                <a:cs typeface="Candara" charset="0"/>
              </a:rPr>
              <a:t>, tiene el poder de </a:t>
            </a:r>
            <a:r>
              <a:rPr lang="es-ES_tradnl" sz="2600" dirty="0" smtClean="0">
                <a:solidFill>
                  <a:schemeClr val="accent5">
                    <a:lumMod val="75000"/>
                  </a:schemeClr>
                </a:solidFill>
                <a:latin typeface="Candara" charset="0"/>
                <a:ea typeface="Candara" charset="0"/>
                <a:cs typeface="Candara" charset="0"/>
              </a:rPr>
              <a:t>preguntarse por lo que realmente dota de valor y de significado</a:t>
            </a:r>
            <a:r>
              <a:rPr lang="es-ES_tradnl" sz="2600" dirty="0" smtClean="0">
                <a:latin typeface="Candara" charset="0"/>
                <a:ea typeface="Candara" charset="0"/>
                <a:cs typeface="Candara" charset="0"/>
              </a:rPr>
              <a:t> su estancia en el mundo.</a:t>
            </a:r>
            <a:endParaRPr lang="es-ES_tradnl" sz="2600" dirty="0">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642552" y="2474699"/>
            <a:ext cx="4616450" cy="4236563"/>
          </a:xfrm>
          <a:prstGeom prst="rect">
            <a:avLst/>
          </a:prstGeom>
        </p:spPr>
      </p:pic>
      <p:sp>
        <p:nvSpPr>
          <p:cNvPr id="5" name="CuadroTexto 4"/>
          <p:cNvSpPr txBox="1"/>
          <p:nvPr/>
        </p:nvSpPr>
        <p:spPr>
          <a:xfrm>
            <a:off x="5474043" y="2483708"/>
            <a:ext cx="6289589" cy="4093428"/>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La </a:t>
            </a:r>
            <a:r>
              <a:rPr lang="es-ES_tradnl" sz="2600" dirty="0" smtClean="0">
                <a:solidFill>
                  <a:schemeClr val="accent5">
                    <a:lumMod val="75000"/>
                  </a:schemeClr>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permite, por un lado, interrogarnos por el sentido de la existencia y, por otra, </a:t>
            </a:r>
            <a:r>
              <a:rPr lang="es-ES_tradnl" sz="2600" dirty="0" smtClean="0">
                <a:solidFill>
                  <a:schemeClr val="accent5">
                    <a:lumMod val="75000"/>
                  </a:schemeClr>
                </a:solidFill>
                <a:latin typeface="Candara" charset="0"/>
                <a:ea typeface="Candara" charset="0"/>
                <a:cs typeface="Candara" charset="0"/>
              </a:rPr>
              <a:t>buscar respuestas plausibles a la misma.</a:t>
            </a:r>
          </a:p>
          <a:p>
            <a:pPr algn="ctr"/>
            <a:endParaRPr lang="es-ES_tradnl" sz="2600" dirty="0">
              <a:latin typeface="Candara" charset="0"/>
              <a:ea typeface="Candara" charset="0"/>
              <a:cs typeface="Candara" charset="0"/>
            </a:endParaRPr>
          </a:p>
          <a:p>
            <a:pPr algn="ctr"/>
            <a:r>
              <a:rPr lang="es-ES_tradnl" sz="2600" dirty="0" smtClean="0">
                <a:solidFill>
                  <a:schemeClr val="accent5">
                    <a:lumMod val="75000"/>
                  </a:schemeClr>
                </a:solidFill>
                <a:latin typeface="Candara" charset="0"/>
                <a:ea typeface="Candara" charset="0"/>
                <a:cs typeface="Candara" charset="0"/>
              </a:rPr>
              <a:t>Cada ser humano </a:t>
            </a:r>
            <a:r>
              <a:rPr lang="es-ES_tradnl" sz="2600" dirty="0" smtClean="0">
                <a:latin typeface="Candara" charset="0"/>
                <a:ea typeface="Candara" charset="0"/>
                <a:cs typeface="Candara" charset="0"/>
              </a:rPr>
              <a:t>est</a:t>
            </a:r>
            <a:r>
              <a:rPr lang="es-ES" sz="2600" dirty="0" smtClean="0">
                <a:latin typeface="Candara" charset="0"/>
                <a:ea typeface="Candara" charset="0"/>
                <a:cs typeface="Candara" charset="0"/>
              </a:rPr>
              <a:t>á llamado a </a:t>
            </a:r>
            <a:r>
              <a:rPr lang="es-ES" sz="2600" dirty="0" smtClean="0">
                <a:solidFill>
                  <a:schemeClr val="accent5">
                    <a:lumMod val="75000"/>
                  </a:schemeClr>
                </a:solidFill>
                <a:latin typeface="Candara" charset="0"/>
                <a:ea typeface="Candara" charset="0"/>
                <a:cs typeface="Candara" charset="0"/>
              </a:rPr>
              <a:t>dotar de sentido su existencia</a:t>
            </a:r>
            <a:r>
              <a:rPr lang="es-ES" sz="2600" dirty="0" smtClean="0">
                <a:latin typeface="Candara" charset="0"/>
                <a:ea typeface="Candara" charset="0"/>
                <a:cs typeface="Candara" charset="0"/>
              </a:rPr>
              <a:t>, pero el modo como la dote </a:t>
            </a:r>
            <a:r>
              <a:rPr lang="es-ES" sz="2600" dirty="0" smtClean="0">
                <a:solidFill>
                  <a:schemeClr val="accent5">
                    <a:lumMod val="75000"/>
                  </a:schemeClr>
                </a:solidFill>
                <a:latin typeface="Candara" charset="0"/>
                <a:ea typeface="Candara" charset="0"/>
                <a:cs typeface="Candara" charset="0"/>
              </a:rPr>
              <a:t>depende </a:t>
            </a:r>
            <a:r>
              <a:rPr lang="es-ES" sz="2600" dirty="0" smtClean="0">
                <a:latin typeface="Candara" charset="0"/>
                <a:ea typeface="Candara" charset="0"/>
                <a:cs typeface="Candara" charset="0"/>
              </a:rPr>
              <a:t>del desarrollo de su </a:t>
            </a:r>
            <a:r>
              <a:rPr lang="es-ES" sz="2600" dirty="0" smtClean="0">
                <a:solidFill>
                  <a:schemeClr val="accent5">
                    <a:lumMod val="75000"/>
                  </a:schemeClr>
                </a:solidFill>
                <a:latin typeface="Candara" charset="0"/>
                <a:ea typeface="Candara" charset="0"/>
                <a:cs typeface="Candara" charset="0"/>
              </a:rPr>
              <a:t>inteligencia</a:t>
            </a:r>
            <a:r>
              <a:rPr lang="es-ES" sz="2600" dirty="0" smtClean="0">
                <a:latin typeface="Candara" charset="0"/>
                <a:ea typeface="Candara" charset="0"/>
                <a:cs typeface="Candara" charset="0"/>
              </a:rPr>
              <a:t>, de las </a:t>
            </a:r>
            <a:r>
              <a:rPr lang="es-ES" sz="2600" dirty="0" smtClean="0">
                <a:solidFill>
                  <a:schemeClr val="accent5">
                    <a:lumMod val="75000"/>
                  </a:schemeClr>
                </a:solidFill>
                <a:latin typeface="Candara" charset="0"/>
                <a:ea typeface="Candara" charset="0"/>
                <a:cs typeface="Candara" charset="0"/>
              </a:rPr>
              <a:t>interacciones</a:t>
            </a:r>
            <a:r>
              <a:rPr lang="es-ES" sz="2600" dirty="0" smtClean="0">
                <a:latin typeface="Candara" charset="0"/>
                <a:ea typeface="Candara" charset="0"/>
                <a:cs typeface="Candara" charset="0"/>
              </a:rPr>
              <a:t> y de su </a:t>
            </a:r>
            <a:r>
              <a:rPr lang="es-ES" sz="2600" dirty="0" smtClean="0">
                <a:solidFill>
                  <a:schemeClr val="accent5">
                    <a:lumMod val="75000"/>
                  </a:schemeClr>
                </a:solidFill>
                <a:latin typeface="Candara" charset="0"/>
                <a:ea typeface="Candara" charset="0"/>
                <a:cs typeface="Candara" charset="0"/>
              </a:rPr>
              <a:t>bagaje educativo y cultural</a:t>
            </a:r>
            <a:r>
              <a:rPr lang="es-ES" sz="2600" dirty="0" smtClean="0">
                <a:latin typeface="Candara" charset="0"/>
                <a:ea typeface="Candara" charset="0"/>
                <a:cs typeface="Candara" charset="0"/>
              </a:rPr>
              <a:t>.</a:t>
            </a:r>
            <a:endParaRPr lang="es-ES_tradnl" sz="2600" dirty="0">
              <a:latin typeface="Candara" charset="0"/>
              <a:ea typeface="Candara" charset="0"/>
              <a:cs typeface="Candara" charset="0"/>
            </a:endParaRPr>
          </a:p>
        </p:txBody>
      </p:sp>
    </p:spTree>
    <p:extLst>
      <p:ext uri="{BB962C8B-B14F-4D97-AF65-F5344CB8AC3E}">
        <p14:creationId xmlns:p14="http://schemas.microsoft.com/office/powerpoint/2010/main" val="95753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Rectángulo"/>
          <p:cNvSpPr/>
          <p:nvPr/>
        </p:nvSpPr>
        <p:spPr>
          <a:xfrm>
            <a:off x="432606" y="477747"/>
            <a:ext cx="6771045" cy="1200329"/>
          </a:xfrm>
          <a:prstGeom prst="rect">
            <a:avLst/>
          </a:prstGeom>
        </p:spPr>
        <p:txBody>
          <a:bodyPr wrap="square">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just" eaLnBrk="1" fontAlgn="auto" hangingPunct="1">
              <a:spcBef>
                <a:spcPts val="0"/>
              </a:spcBef>
              <a:spcAft>
                <a:spcPts val="0"/>
              </a:spcAft>
              <a:defRPr/>
            </a:pPr>
            <a:r>
              <a:rPr lang="es-ES" b="1" dirty="0">
                <a:solidFill>
                  <a:srgbClr val="000000"/>
                </a:solidFill>
                <a:effectLst>
                  <a:outerShdw blurRad="38100" dist="38100" dir="2700000" algn="tl">
                    <a:srgbClr val="000000">
                      <a:alpha val="43137"/>
                    </a:srgbClr>
                  </a:outerShdw>
                </a:effectLst>
                <a:latin typeface="Candara" panose="020E0502030303020204" pitchFamily="34" charset="0"/>
                <a:ea typeface="Adobe Gothic Std B"/>
                <a:cs typeface="Adobe Gothic Std B"/>
              </a:rPr>
              <a:t>OSCAR ARMANDO PÉREZ </a:t>
            </a:r>
            <a:r>
              <a:rPr lang="es-ES" b="1" dirty="0" smtClean="0">
                <a:solidFill>
                  <a:srgbClr val="000000"/>
                </a:solidFill>
                <a:effectLst>
                  <a:outerShdw blurRad="38100" dist="38100" dir="2700000" algn="tl">
                    <a:srgbClr val="000000">
                      <a:alpha val="43137"/>
                    </a:srgbClr>
                  </a:outerShdw>
                </a:effectLst>
                <a:latin typeface="Candara" panose="020E0502030303020204" pitchFamily="34" charset="0"/>
                <a:ea typeface="Adobe Gothic Std B"/>
                <a:cs typeface="Adobe Gothic Std B"/>
              </a:rPr>
              <a:t>SAYAGO</a:t>
            </a:r>
          </a:p>
          <a:p>
            <a:pPr algn="just" eaLnBrk="1" fontAlgn="auto" hangingPunct="1">
              <a:spcBef>
                <a:spcPts val="0"/>
              </a:spcBef>
              <a:spcAft>
                <a:spcPts val="0"/>
              </a:spcAft>
              <a:defRPr/>
            </a:pPr>
            <a:r>
              <a:rPr lang="es-ES" dirty="0" smtClean="0">
                <a:solidFill>
                  <a:srgbClr val="000000"/>
                </a:solidFill>
                <a:latin typeface="Candara" panose="020E0502030303020204" pitchFamily="34" charset="0"/>
                <a:ea typeface="Adobe Gothic Std B"/>
                <a:cs typeface="Adobe Gothic Std B"/>
              </a:rPr>
              <a:t>Bogotá, Colombia. </a:t>
            </a:r>
            <a:endParaRPr lang="es-ES" dirty="0">
              <a:solidFill>
                <a:srgbClr val="000000"/>
              </a:solidFill>
              <a:latin typeface="Candara" panose="020E0502030303020204" pitchFamily="34" charset="0"/>
              <a:ea typeface="Adobe Gothic Std B"/>
              <a:cs typeface="Adobe Gothic Std B"/>
            </a:endParaRPr>
          </a:p>
          <a:p>
            <a:pPr algn="just" eaLnBrk="1" fontAlgn="auto" hangingPunct="1">
              <a:spcBef>
                <a:spcPts val="0"/>
              </a:spcBef>
              <a:spcAft>
                <a:spcPts val="0"/>
              </a:spcAft>
              <a:defRPr/>
            </a:pPr>
            <a:r>
              <a:rPr lang="es-ES" dirty="0" smtClean="0">
                <a:solidFill>
                  <a:srgbClr val="000000"/>
                </a:solidFill>
                <a:latin typeface="Candara" panose="020E0502030303020204" pitchFamily="34" charset="0"/>
                <a:ea typeface="Adobe Gothic Std B"/>
                <a:cs typeface="Adobe Gothic Std B"/>
              </a:rPr>
              <a:t>Celular: (+57) 3214449650</a:t>
            </a:r>
            <a:endParaRPr lang="es-ES" dirty="0">
              <a:solidFill>
                <a:srgbClr val="000000"/>
              </a:solidFill>
              <a:latin typeface="Candara" panose="020E0502030303020204" pitchFamily="34" charset="0"/>
              <a:ea typeface="Adobe Gothic Std B"/>
              <a:cs typeface="Adobe Gothic Std B"/>
            </a:endParaRPr>
          </a:p>
          <a:p>
            <a:pPr algn="just" eaLnBrk="1" fontAlgn="auto" hangingPunct="1">
              <a:spcBef>
                <a:spcPts val="0"/>
              </a:spcBef>
              <a:spcAft>
                <a:spcPts val="0"/>
              </a:spcAft>
              <a:defRPr/>
            </a:pPr>
            <a:r>
              <a:rPr lang="es-ES" dirty="0" smtClean="0">
                <a:solidFill>
                  <a:srgbClr val="000000"/>
                </a:solidFill>
                <a:latin typeface="Candara" panose="020E0502030303020204" pitchFamily="34" charset="0"/>
                <a:ea typeface="Adobe Gothic Std B"/>
                <a:cs typeface="Adobe Gothic Std B"/>
              </a:rPr>
              <a:t>Correo: </a:t>
            </a:r>
            <a:r>
              <a:rPr lang="es-ES" dirty="0" smtClean="0">
                <a:solidFill>
                  <a:srgbClr val="000000"/>
                </a:solidFill>
                <a:latin typeface="Candara" panose="020E0502030303020204" pitchFamily="34" charset="0"/>
                <a:ea typeface="Adobe Gothic Std B"/>
                <a:cs typeface="Adobe Gothic Std B"/>
                <a:hlinkClick r:id="rId2"/>
              </a:rPr>
              <a:t>oscarp347@gmail.com</a:t>
            </a:r>
            <a:r>
              <a:rPr lang="es-ES" dirty="0" smtClean="0">
                <a:solidFill>
                  <a:srgbClr val="000000"/>
                </a:solidFill>
                <a:latin typeface="Candara" panose="020E0502030303020204" pitchFamily="34" charset="0"/>
                <a:ea typeface="Adobe Gothic Std B"/>
                <a:cs typeface="Adobe Gothic Std B"/>
              </a:rPr>
              <a:t> </a:t>
            </a:r>
            <a:endParaRPr lang="es-ES" dirty="0">
              <a:solidFill>
                <a:srgbClr val="000000"/>
              </a:solidFill>
              <a:latin typeface="Candara" panose="020E0502030303020204" pitchFamily="34" charset="0"/>
              <a:ea typeface="Adobe Gothic Std B"/>
              <a:cs typeface="Adobe Gothic Std B"/>
            </a:endParaRPr>
          </a:p>
        </p:txBody>
      </p:sp>
      <p:pic>
        <p:nvPicPr>
          <p:cNvPr id="5" name="Imagen 4"/>
          <p:cNvPicPr>
            <a:picLocks noChangeAspect="1"/>
          </p:cNvPicPr>
          <p:nvPr/>
        </p:nvPicPr>
        <p:blipFill>
          <a:blip r:embed="rId3"/>
          <a:stretch>
            <a:fillRect/>
          </a:stretch>
        </p:blipFill>
        <p:spPr>
          <a:xfrm>
            <a:off x="746660" y="2178246"/>
            <a:ext cx="10238496" cy="2776814"/>
          </a:xfrm>
          <a:prstGeom prst="rect">
            <a:avLst/>
          </a:prstGeom>
        </p:spPr>
      </p:pic>
    </p:spTree>
    <p:extLst>
      <p:ext uri="{BB962C8B-B14F-4D97-AF65-F5344CB8AC3E}">
        <p14:creationId xmlns:p14="http://schemas.microsoft.com/office/powerpoint/2010/main" val="2005854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1. LA B</a:t>
            </a:r>
            <a:r>
              <a:rPr lang="es-ES" sz="2800" b="1" dirty="0" smtClean="0">
                <a:solidFill>
                  <a:schemeClr val="bg1"/>
                </a:solidFill>
                <a:latin typeface="Candara" charset="0"/>
                <a:ea typeface="Candara" charset="0"/>
                <a:cs typeface="Candara" charset="0"/>
              </a:rPr>
              <a:t>ÚSQUEDA DE SENTIDO</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87395"/>
            <a:ext cx="11219934" cy="1292662"/>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Según Viktor Frankl, existen </a:t>
            </a:r>
            <a:r>
              <a:rPr lang="es-ES_tradnl" sz="2600" dirty="0" smtClean="0">
                <a:solidFill>
                  <a:schemeClr val="accent5">
                    <a:lumMod val="75000"/>
                  </a:schemeClr>
                </a:solidFill>
                <a:latin typeface="Candara" charset="0"/>
                <a:ea typeface="Candara" charset="0"/>
                <a:cs typeface="Candara" charset="0"/>
              </a:rPr>
              <a:t>tres caminos para encontrar el sentido a la vida:   </a:t>
            </a:r>
            <a:r>
              <a:rPr lang="es-ES_tradnl" sz="2600" dirty="0" smtClean="0">
                <a:latin typeface="Candara" charset="0"/>
                <a:ea typeface="Candara" charset="0"/>
                <a:cs typeface="Candara" charset="0"/>
              </a:rPr>
              <a:t>a) </a:t>
            </a:r>
            <a:r>
              <a:rPr lang="es-ES_tradnl" sz="2600" dirty="0" smtClean="0">
                <a:solidFill>
                  <a:schemeClr val="accent5">
                    <a:lumMod val="75000"/>
                  </a:schemeClr>
                </a:solidFill>
                <a:latin typeface="Candara" charset="0"/>
                <a:ea typeface="Candara" charset="0"/>
                <a:cs typeface="Candara" charset="0"/>
              </a:rPr>
              <a:t>Hacer o producir algo</a:t>
            </a:r>
            <a:r>
              <a:rPr lang="es-ES_tradnl" sz="2600" dirty="0" smtClean="0">
                <a:latin typeface="Candara" charset="0"/>
                <a:ea typeface="Candara" charset="0"/>
                <a:cs typeface="Candara" charset="0"/>
              </a:rPr>
              <a:t>, b) </a:t>
            </a:r>
            <a:r>
              <a:rPr lang="es-ES_tradnl" sz="2600" dirty="0" smtClean="0">
                <a:solidFill>
                  <a:schemeClr val="accent5">
                    <a:lumMod val="75000"/>
                  </a:schemeClr>
                </a:solidFill>
                <a:latin typeface="Candara" charset="0"/>
                <a:ea typeface="Candara" charset="0"/>
                <a:cs typeface="Candara" charset="0"/>
              </a:rPr>
              <a:t>Vivenciar algo o amar a alguien</a:t>
            </a:r>
            <a:r>
              <a:rPr lang="es-ES_tradnl" sz="2600" dirty="0" smtClean="0">
                <a:latin typeface="Candara" charset="0"/>
                <a:ea typeface="Candara" charset="0"/>
                <a:cs typeface="Candara" charset="0"/>
              </a:rPr>
              <a:t>, c) </a:t>
            </a:r>
            <a:r>
              <a:rPr lang="es-ES_tradnl" sz="2600" dirty="0" smtClean="0">
                <a:solidFill>
                  <a:schemeClr val="accent5">
                    <a:lumMod val="75000"/>
                  </a:schemeClr>
                </a:solidFill>
                <a:latin typeface="Candara" charset="0"/>
                <a:ea typeface="Candara" charset="0"/>
                <a:cs typeface="Candara" charset="0"/>
              </a:rPr>
              <a:t>Afrontar un destino inevitable  fatal con una actitud de firmeza adecuada.</a:t>
            </a:r>
            <a:endParaRPr lang="es-ES_tradnl" sz="2600" dirty="0">
              <a:solidFill>
                <a:schemeClr val="accent5">
                  <a:lumMod val="75000"/>
                </a:schemeClr>
              </a:solidFill>
              <a:latin typeface="Candara" charset="0"/>
              <a:ea typeface="Candara" charset="0"/>
              <a:cs typeface="Candara" charset="0"/>
            </a:endParaRPr>
          </a:p>
        </p:txBody>
      </p:sp>
      <p:pic>
        <p:nvPicPr>
          <p:cNvPr id="6" name="Imagen 5"/>
          <p:cNvPicPr>
            <a:picLocks noChangeAspect="1"/>
          </p:cNvPicPr>
          <p:nvPr/>
        </p:nvPicPr>
        <p:blipFill>
          <a:blip r:embed="rId2"/>
          <a:stretch>
            <a:fillRect/>
          </a:stretch>
        </p:blipFill>
        <p:spPr>
          <a:xfrm>
            <a:off x="939114" y="2466554"/>
            <a:ext cx="10256107" cy="4238874"/>
          </a:xfrm>
          <a:prstGeom prst="rect">
            <a:avLst/>
          </a:prstGeom>
        </p:spPr>
      </p:pic>
    </p:spTree>
    <p:extLst>
      <p:ext uri="{BB962C8B-B14F-4D97-AF65-F5344CB8AC3E}">
        <p14:creationId xmlns:p14="http://schemas.microsoft.com/office/powerpoint/2010/main" val="7056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2. EL PREGUNTAR </a:t>
            </a:r>
            <a:r>
              <a:rPr lang="es-ES" sz="2800" b="1" dirty="0" smtClean="0">
                <a:solidFill>
                  <a:schemeClr val="bg1"/>
                </a:solidFill>
                <a:latin typeface="Candara" charset="0"/>
                <a:ea typeface="Candara" charset="0"/>
                <a:cs typeface="Candara" charset="0"/>
              </a:rPr>
              <a:t>ÚLTIMO</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62681"/>
            <a:ext cx="11219934" cy="892552"/>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chemeClr val="accent5">
                    <a:lumMod val="75000"/>
                  </a:schemeClr>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da poder al ser humano para </a:t>
            </a:r>
            <a:r>
              <a:rPr lang="es-ES_tradnl" sz="2600" dirty="0" smtClean="0">
                <a:solidFill>
                  <a:schemeClr val="accent5">
                    <a:lumMod val="75000"/>
                  </a:schemeClr>
                </a:solidFill>
                <a:latin typeface="Candara" charset="0"/>
                <a:ea typeface="Candara" charset="0"/>
                <a:cs typeface="Candara" charset="0"/>
              </a:rPr>
              <a:t>formularse preguntas ultimas o cuestiones fundamentales de la existencia.</a:t>
            </a:r>
            <a:endParaRPr lang="es-ES_tradnl" sz="2600" dirty="0">
              <a:solidFill>
                <a:schemeClr val="accent5">
                  <a:lumMod val="75000"/>
                </a:schemeClr>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7241059" y="2176194"/>
            <a:ext cx="4411020" cy="4440505"/>
          </a:xfrm>
          <a:prstGeom prst="rect">
            <a:avLst/>
          </a:prstGeom>
        </p:spPr>
      </p:pic>
      <p:sp>
        <p:nvSpPr>
          <p:cNvPr id="5" name="CuadroTexto 4"/>
          <p:cNvSpPr txBox="1"/>
          <p:nvPr/>
        </p:nvSpPr>
        <p:spPr>
          <a:xfrm>
            <a:off x="642551" y="2176194"/>
            <a:ext cx="6277233" cy="4493538"/>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¿Para qu</a:t>
            </a:r>
            <a:r>
              <a:rPr lang="es-ES" sz="2600" dirty="0" smtClean="0">
                <a:latin typeface="Candara" charset="0"/>
                <a:ea typeface="Candara" charset="0"/>
                <a:cs typeface="Candara" charset="0"/>
              </a:rPr>
              <a:t>é estoy en el mundo? ¿Qué sentido tiene mi existencia? ¿Qué puedo esperar después de mi muerte? ¿Qué sentido tiene el mundo? ¿Para qué sufrir? ¿Para qué luchar? ¿Qué es lo que merece ser vivido? ¿Qué merece la pena hacer? ¿Cómo dotar de sentido a mi vida?</a:t>
            </a:r>
          </a:p>
          <a:p>
            <a:pPr algn="ctr"/>
            <a:endParaRPr lang="es-ES" sz="2600" dirty="0">
              <a:latin typeface="Candara" charset="0"/>
              <a:ea typeface="Candara" charset="0"/>
              <a:cs typeface="Candara" charset="0"/>
            </a:endParaRPr>
          </a:p>
          <a:p>
            <a:pPr algn="ctr"/>
            <a:r>
              <a:rPr lang="es-ES" sz="2600" dirty="0" smtClean="0">
                <a:latin typeface="Candara" charset="0"/>
                <a:ea typeface="Candara" charset="0"/>
                <a:cs typeface="Candara" charset="0"/>
              </a:rPr>
              <a:t>La </a:t>
            </a:r>
            <a:r>
              <a:rPr lang="es-ES" sz="2600" dirty="0" smtClean="0">
                <a:solidFill>
                  <a:schemeClr val="accent5">
                    <a:lumMod val="75000"/>
                  </a:schemeClr>
                </a:solidFill>
                <a:latin typeface="Candara" charset="0"/>
                <a:ea typeface="Candara" charset="0"/>
                <a:cs typeface="Candara" charset="0"/>
              </a:rPr>
              <a:t>inteligencia espiritual </a:t>
            </a:r>
            <a:r>
              <a:rPr lang="es-ES" sz="2600" dirty="0" smtClean="0">
                <a:latin typeface="Candara" charset="0"/>
                <a:ea typeface="Candara" charset="0"/>
                <a:cs typeface="Candara" charset="0"/>
              </a:rPr>
              <a:t>no se satisface con el </a:t>
            </a:r>
            <a:r>
              <a:rPr lang="es-ES" sz="2600" i="1" dirty="0" smtClean="0">
                <a:latin typeface="Candara" charset="0"/>
                <a:ea typeface="Candara" charset="0"/>
                <a:cs typeface="Candara" charset="0"/>
              </a:rPr>
              <a:t>cómo</a:t>
            </a:r>
            <a:r>
              <a:rPr lang="es-ES" sz="2600" dirty="0" smtClean="0">
                <a:latin typeface="Candara" charset="0"/>
                <a:ea typeface="Candara" charset="0"/>
                <a:cs typeface="Candara" charset="0"/>
              </a:rPr>
              <a:t>, ni con el </a:t>
            </a:r>
            <a:r>
              <a:rPr lang="es-ES" sz="2600" i="1" dirty="0" smtClean="0">
                <a:latin typeface="Candara" charset="0"/>
                <a:ea typeface="Candara" charset="0"/>
                <a:cs typeface="Candara" charset="0"/>
              </a:rPr>
              <a:t>porqué</a:t>
            </a:r>
            <a:r>
              <a:rPr lang="es-ES" sz="2600" dirty="0" smtClean="0">
                <a:latin typeface="Candara" charset="0"/>
                <a:ea typeface="Candara" charset="0"/>
                <a:cs typeface="Candara" charset="0"/>
              </a:rPr>
              <a:t>. </a:t>
            </a:r>
            <a:r>
              <a:rPr lang="es-ES" sz="2600" dirty="0" smtClean="0">
                <a:solidFill>
                  <a:schemeClr val="accent5">
                    <a:lumMod val="75000"/>
                  </a:schemeClr>
                </a:solidFill>
                <a:latin typeface="Candara" charset="0"/>
                <a:ea typeface="Candara" charset="0"/>
                <a:cs typeface="Candara" charset="0"/>
              </a:rPr>
              <a:t>Necesita conocer el </a:t>
            </a:r>
            <a:r>
              <a:rPr lang="es-ES" sz="2600" i="1" dirty="0" smtClean="0">
                <a:solidFill>
                  <a:schemeClr val="accent5">
                    <a:lumMod val="75000"/>
                  </a:schemeClr>
                </a:solidFill>
                <a:latin typeface="Candara" charset="0"/>
                <a:ea typeface="Candara" charset="0"/>
                <a:cs typeface="Candara" charset="0"/>
              </a:rPr>
              <a:t>para qué</a:t>
            </a:r>
            <a:r>
              <a:rPr lang="es-ES" sz="2600" dirty="0" smtClean="0">
                <a:solidFill>
                  <a:schemeClr val="accent5">
                    <a:lumMod val="75000"/>
                  </a:schemeClr>
                </a:solidFill>
                <a:latin typeface="Candara" charset="0"/>
                <a:ea typeface="Candara" charset="0"/>
                <a:cs typeface="Candara" charset="0"/>
              </a:rPr>
              <a:t>.</a:t>
            </a:r>
            <a:endParaRPr lang="es-ES_tradnl" sz="2600" dirty="0">
              <a:solidFill>
                <a:schemeClr val="accent5">
                  <a:lumMod val="75000"/>
                </a:schemeClr>
              </a:solidFill>
              <a:latin typeface="Candara" charset="0"/>
              <a:ea typeface="Candara" charset="0"/>
              <a:cs typeface="Candara" charset="0"/>
            </a:endParaRPr>
          </a:p>
        </p:txBody>
      </p:sp>
    </p:spTree>
    <p:extLst>
      <p:ext uri="{BB962C8B-B14F-4D97-AF65-F5344CB8AC3E}">
        <p14:creationId xmlns:p14="http://schemas.microsoft.com/office/powerpoint/2010/main" val="51765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2. EL PREGUNTAR </a:t>
            </a:r>
            <a:r>
              <a:rPr lang="es-ES" sz="2800" b="1" dirty="0" smtClean="0">
                <a:solidFill>
                  <a:schemeClr val="bg1"/>
                </a:solidFill>
                <a:latin typeface="Candara" charset="0"/>
                <a:ea typeface="Candara" charset="0"/>
                <a:cs typeface="Candara" charset="0"/>
              </a:rPr>
              <a:t>ÚLTIMO</a:t>
            </a:r>
            <a:endParaRPr lang="es-ES_tradnl" sz="2800" b="1" dirty="0" smtClean="0">
              <a:solidFill>
                <a:schemeClr val="bg1"/>
              </a:solidFill>
              <a:latin typeface="Candara" charset="0"/>
              <a:ea typeface="Candara" charset="0"/>
              <a:cs typeface="Candara" charset="0"/>
            </a:endParaRPr>
          </a:p>
        </p:txBody>
      </p:sp>
      <p:sp>
        <p:nvSpPr>
          <p:cNvPr id="2" name="CuadroTexto 1"/>
          <p:cNvSpPr txBox="1"/>
          <p:nvPr/>
        </p:nvSpPr>
        <p:spPr>
          <a:xfrm>
            <a:off x="543698" y="1050324"/>
            <a:ext cx="11219934" cy="892552"/>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Experimentar el </a:t>
            </a:r>
            <a:r>
              <a:rPr lang="es-ES_tradnl" sz="2600" dirty="0" smtClean="0">
                <a:solidFill>
                  <a:schemeClr val="accent5">
                    <a:lumMod val="75000"/>
                  </a:schemeClr>
                </a:solidFill>
                <a:latin typeface="Candara" charset="0"/>
                <a:ea typeface="Candara" charset="0"/>
                <a:cs typeface="Candara" charset="0"/>
              </a:rPr>
              <a:t>car</a:t>
            </a:r>
            <a:r>
              <a:rPr lang="es-ES" sz="2600" dirty="0" smtClean="0">
                <a:solidFill>
                  <a:schemeClr val="accent5">
                    <a:lumMod val="75000"/>
                  </a:schemeClr>
                </a:solidFill>
                <a:latin typeface="Candara" charset="0"/>
                <a:ea typeface="Candara" charset="0"/>
                <a:cs typeface="Candara" charset="0"/>
              </a:rPr>
              <a:t>ácter problemático de la existencia</a:t>
            </a:r>
            <a:r>
              <a:rPr lang="es-ES" sz="2600" dirty="0" smtClean="0">
                <a:latin typeface="Candara" charset="0"/>
                <a:ea typeface="Candara" charset="0"/>
                <a:cs typeface="Candara" charset="0"/>
              </a:rPr>
              <a:t>, está </a:t>
            </a:r>
            <a:r>
              <a:rPr lang="es-ES" sz="2600" dirty="0" smtClean="0">
                <a:solidFill>
                  <a:schemeClr val="accent5">
                    <a:lumMod val="75000"/>
                  </a:schemeClr>
                </a:solidFill>
                <a:latin typeface="Candara" charset="0"/>
                <a:ea typeface="Candara" charset="0"/>
                <a:cs typeface="Candara" charset="0"/>
              </a:rPr>
              <a:t>reservado </a:t>
            </a:r>
            <a:r>
              <a:rPr lang="es-ES" sz="2600" dirty="0" smtClean="0">
                <a:latin typeface="Candara" charset="0"/>
                <a:ea typeface="Candara" charset="0"/>
                <a:cs typeface="Candara" charset="0"/>
              </a:rPr>
              <a:t>exclusivamente </a:t>
            </a:r>
            <a:r>
              <a:rPr lang="es-ES" sz="2600" dirty="0" smtClean="0">
                <a:solidFill>
                  <a:schemeClr val="accent5">
                    <a:lumMod val="75000"/>
                  </a:schemeClr>
                </a:solidFill>
                <a:latin typeface="Candara" charset="0"/>
                <a:ea typeface="Candara" charset="0"/>
                <a:cs typeface="Candara" charset="0"/>
              </a:rPr>
              <a:t>al ser humano</a:t>
            </a:r>
            <a:r>
              <a:rPr lang="es-ES" sz="2600" dirty="0" smtClean="0">
                <a:latin typeface="Candara" charset="0"/>
                <a:ea typeface="Candara" charset="0"/>
                <a:cs typeface="Candara" charset="0"/>
              </a:rPr>
              <a:t>. </a:t>
            </a:r>
            <a:endParaRPr lang="es-ES_tradnl" sz="2600" dirty="0">
              <a:latin typeface="Candara" charset="0"/>
              <a:ea typeface="Candara" charset="0"/>
              <a:cs typeface="Candara" charset="0"/>
            </a:endParaRPr>
          </a:p>
        </p:txBody>
      </p:sp>
      <p:pic>
        <p:nvPicPr>
          <p:cNvPr id="5" name="Imagen 4"/>
          <p:cNvPicPr>
            <a:picLocks noChangeAspect="1"/>
          </p:cNvPicPr>
          <p:nvPr/>
        </p:nvPicPr>
        <p:blipFill>
          <a:blip r:embed="rId2"/>
          <a:stretch>
            <a:fillRect/>
          </a:stretch>
        </p:blipFill>
        <p:spPr>
          <a:xfrm>
            <a:off x="1198605" y="1942875"/>
            <a:ext cx="10008973" cy="4606205"/>
          </a:xfrm>
          <a:prstGeom prst="rect">
            <a:avLst/>
          </a:prstGeom>
        </p:spPr>
      </p:pic>
    </p:spTree>
    <p:extLst>
      <p:ext uri="{BB962C8B-B14F-4D97-AF65-F5344CB8AC3E}">
        <p14:creationId xmlns:p14="http://schemas.microsoft.com/office/powerpoint/2010/main" val="20294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smtClean="0">
                <a:solidFill>
                  <a:schemeClr val="bg1"/>
                </a:solidFill>
                <a:latin typeface="Candara" charset="0"/>
                <a:ea typeface="Candara" charset="0"/>
                <a:cs typeface="Candara" charset="0"/>
              </a:rPr>
              <a:t>3. LA CAPACIDAD DE DISTANCIAMIENTO</a:t>
            </a:r>
          </a:p>
        </p:txBody>
      </p:sp>
      <p:sp>
        <p:nvSpPr>
          <p:cNvPr id="2" name="CuadroTexto 1"/>
          <p:cNvSpPr txBox="1"/>
          <p:nvPr/>
        </p:nvSpPr>
        <p:spPr>
          <a:xfrm>
            <a:off x="543698" y="1037968"/>
            <a:ext cx="11219934" cy="892552"/>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chemeClr val="accent5">
                    <a:lumMod val="75000"/>
                  </a:schemeClr>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da poder para </a:t>
            </a:r>
            <a:r>
              <a:rPr lang="es-ES_tradnl" sz="2600" dirty="0" smtClean="0">
                <a:solidFill>
                  <a:schemeClr val="accent5">
                    <a:lumMod val="75000"/>
                  </a:schemeClr>
                </a:solidFill>
                <a:latin typeface="Candara" charset="0"/>
                <a:ea typeface="Candara" charset="0"/>
                <a:cs typeface="Candara" charset="0"/>
              </a:rPr>
              <a:t>tomar distancia de la realidad circundante</a:t>
            </a:r>
            <a:r>
              <a:rPr lang="es-ES_tradnl" sz="2600" dirty="0" smtClean="0">
                <a:latin typeface="Candara" charset="0"/>
                <a:ea typeface="Candara" charset="0"/>
                <a:cs typeface="Candara" charset="0"/>
              </a:rPr>
              <a:t>, pero </a:t>
            </a:r>
            <a:r>
              <a:rPr lang="es-ES_tradnl" sz="2600" dirty="0" err="1" smtClean="0">
                <a:solidFill>
                  <a:schemeClr val="accent5">
                    <a:lumMod val="75000"/>
                  </a:schemeClr>
                </a:solidFill>
                <a:latin typeface="Candara" charset="0"/>
                <a:ea typeface="Candara" charset="0"/>
                <a:cs typeface="Candara" charset="0"/>
              </a:rPr>
              <a:t>tambi</a:t>
            </a:r>
            <a:r>
              <a:rPr lang="es-ES" sz="2600" dirty="0" err="1" smtClean="0">
                <a:solidFill>
                  <a:schemeClr val="accent5">
                    <a:lumMod val="75000"/>
                  </a:schemeClr>
                </a:solidFill>
                <a:latin typeface="Candara" charset="0"/>
                <a:ea typeface="Candara" charset="0"/>
                <a:cs typeface="Candara" charset="0"/>
              </a:rPr>
              <a:t>én</a:t>
            </a:r>
            <a:r>
              <a:rPr lang="es-ES" sz="2600" dirty="0" smtClean="0">
                <a:solidFill>
                  <a:schemeClr val="accent5">
                    <a:lumMod val="75000"/>
                  </a:schemeClr>
                </a:solidFill>
                <a:latin typeface="Candara" charset="0"/>
                <a:ea typeface="Candara" charset="0"/>
                <a:cs typeface="Candara" charset="0"/>
              </a:rPr>
              <a:t> de nosotros mismos.</a:t>
            </a:r>
            <a:endParaRPr lang="es-ES_tradnl" sz="2600" dirty="0">
              <a:solidFill>
                <a:schemeClr val="accent5">
                  <a:lumMod val="75000"/>
                </a:schemeClr>
              </a:solidFill>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543698" y="2126769"/>
            <a:ext cx="4347830" cy="4431442"/>
          </a:xfrm>
          <a:prstGeom prst="rect">
            <a:avLst/>
          </a:prstGeom>
        </p:spPr>
      </p:pic>
      <p:sp>
        <p:nvSpPr>
          <p:cNvPr id="5" name="CuadroTexto 4"/>
          <p:cNvSpPr txBox="1"/>
          <p:nvPr/>
        </p:nvSpPr>
        <p:spPr>
          <a:xfrm>
            <a:off x="5128054" y="2126769"/>
            <a:ext cx="6635578" cy="4493538"/>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En virtud de la inteligencia espiritual, uno </a:t>
            </a:r>
            <a:r>
              <a:rPr lang="es-ES_tradnl" sz="2600" dirty="0" smtClean="0">
                <a:solidFill>
                  <a:schemeClr val="accent5">
                    <a:lumMod val="75000"/>
                  </a:schemeClr>
                </a:solidFill>
                <a:latin typeface="Candara" charset="0"/>
                <a:ea typeface="Candara" charset="0"/>
                <a:cs typeface="Candara" charset="0"/>
              </a:rPr>
              <a:t>toma conciencia de que su ser no se agota en la naturaleza</a:t>
            </a:r>
            <a:r>
              <a:rPr lang="es-ES_tradnl" sz="2600" dirty="0" smtClean="0">
                <a:latin typeface="Candara" charset="0"/>
                <a:ea typeface="Candara" charset="0"/>
                <a:cs typeface="Candara" charset="0"/>
              </a:rPr>
              <a:t>, de que es un </a:t>
            </a:r>
            <a:r>
              <a:rPr lang="es-ES_tradnl" sz="2600" dirty="0" smtClean="0">
                <a:solidFill>
                  <a:schemeClr val="accent5">
                    <a:lumMod val="75000"/>
                  </a:schemeClr>
                </a:solidFill>
                <a:latin typeface="Candara" charset="0"/>
                <a:ea typeface="Candara" charset="0"/>
                <a:cs typeface="Candara" charset="0"/>
              </a:rPr>
              <a:t>yo con vida propia</a:t>
            </a:r>
            <a:r>
              <a:rPr lang="es-ES_tradnl" sz="2600" dirty="0" smtClean="0">
                <a:latin typeface="Candara" charset="0"/>
                <a:ea typeface="Candara" charset="0"/>
                <a:cs typeface="Candara" charset="0"/>
              </a:rPr>
              <a:t>, </a:t>
            </a:r>
            <a:r>
              <a:rPr lang="es-ES_tradnl" sz="2600" dirty="0" smtClean="0">
                <a:solidFill>
                  <a:schemeClr val="accent5">
                    <a:lumMod val="75000"/>
                  </a:schemeClr>
                </a:solidFill>
                <a:latin typeface="Candara" charset="0"/>
                <a:ea typeface="Candara" charset="0"/>
                <a:cs typeface="Candara" charset="0"/>
              </a:rPr>
              <a:t>llamado a dirigirla y a ser tratado como un fin en s</a:t>
            </a:r>
            <a:r>
              <a:rPr lang="es-ES" sz="2600" dirty="0" smtClean="0">
                <a:solidFill>
                  <a:schemeClr val="accent5">
                    <a:lumMod val="75000"/>
                  </a:schemeClr>
                </a:solidFill>
                <a:latin typeface="Candara" charset="0"/>
                <a:ea typeface="Candara" charset="0"/>
                <a:cs typeface="Candara" charset="0"/>
              </a:rPr>
              <a:t>í mismo</a:t>
            </a:r>
            <a:r>
              <a:rPr lang="es-ES" sz="2600" dirty="0" smtClean="0">
                <a:latin typeface="Candara" charset="0"/>
                <a:ea typeface="Candara" charset="0"/>
                <a:cs typeface="Candara" charset="0"/>
              </a:rPr>
              <a:t> y nunca jamás como un objeto.</a:t>
            </a:r>
          </a:p>
          <a:p>
            <a:pPr algn="just"/>
            <a:endParaRPr lang="es-ES" sz="2600" dirty="0">
              <a:latin typeface="Candara" charset="0"/>
              <a:ea typeface="Candara" charset="0"/>
              <a:cs typeface="Candara" charset="0"/>
            </a:endParaRPr>
          </a:p>
          <a:p>
            <a:pPr algn="just"/>
            <a:r>
              <a:rPr lang="es-ES" sz="2600" dirty="0" smtClean="0">
                <a:solidFill>
                  <a:srgbClr val="0070C0"/>
                </a:solidFill>
                <a:latin typeface="Candara" charset="0"/>
                <a:ea typeface="Candara" charset="0"/>
                <a:cs typeface="Candara" charset="0"/>
              </a:rPr>
              <a:t>Todo en el ser humano es dinámico</a:t>
            </a:r>
            <a:r>
              <a:rPr lang="es-ES" sz="2600" dirty="0" smtClean="0">
                <a:latin typeface="Candara" charset="0"/>
                <a:ea typeface="Candara" charset="0"/>
                <a:cs typeface="Candara" charset="0"/>
              </a:rPr>
              <a:t>. No se detiene nunca mientras vive.</a:t>
            </a:r>
          </a:p>
          <a:p>
            <a:pPr algn="just"/>
            <a:endParaRPr lang="es-ES" sz="2600" dirty="0" smtClean="0">
              <a:latin typeface="Candara" charset="0"/>
              <a:ea typeface="Candara" charset="0"/>
              <a:cs typeface="Candara" charset="0"/>
            </a:endParaRPr>
          </a:p>
          <a:p>
            <a:pPr algn="ctr"/>
            <a:r>
              <a:rPr lang="es-ES" sz="2600" dirty="0" smtClean="0">
                <a:latin typeface="Candara" charset="0"/>
                <a:ea typeface="Candara" charset="0"/>
                <a:cs typeface="Candara" charset="0"/>
                <a:hlinkClick r:id="rId3" invalidUrl="file://localhost/Volumes/OSCAR A. P%C3%89REZ S./Oscar A. P%C3%A9rez Sayago/2. BIBLIOTECA/1. IGLESIA/1. EVANGELIZACI%C3%93N/1. PASTORAL/1. PASTORAL EDUCATIVA/1. PASTORAL EDUCATIVA/BIBLIOTECA/7. VIDEOS/Sentido de la vida. Respuestas de j%C3%B3venes.mp4" action="ppaction://hlinkfile"/>
              </a:rPr>
              <a:t>Sentido de la vida. Respuestas de jóvenes</a:t>
            </a:r>
            <a:endParaRPr lang="es-ES" sz="2600" dirty="0">
              <a:latin typeface="Candara" charset="0"/>
              <a:ea typeface="Candara" charset="0"/>
              <a:cs typeface="Candara" charset="0"/>
            </a:endParaRPr>
          </a:p>
          <a:p>
            <a:pPr algn="ctr"/>
            <a:endParaRPr lang="es-ES_tradnl" sz="2600" dirty="0">
              <a:latin typeface="Candara" charset="0"/>
              <a:ea typeface="Candara" charset="0"/>
              <a:cs typeface="Candara" charset="0"/>
            </a:endParaRPr>
          </a:p>
        </p:txBody>
      </p:sp>
    </p:spTree>
    <p:extLst>
      <p:ext uri="{BB962C8B-B14F-4D97-AF65-F5344CB8AC3E}">
        <p14:creationId xmlns:p14="http://schemas.microsoft.com/office/powerpoint/2010/main" val="190762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a:solidFill>
                  <a:schemeClr val="bg1"/>
                </a:solidFill>
                <a:latin typeface="Candara" charset="0"/>
                <a:ea typeface="Candara" charset="0"/>
                <a:cs typeface="Candara" charset="0"/>
              </a:rPr>
              <a:t>4</a:t>
            </a:r>
            <a:r>
              <a:rPr lang="es-ES_tradnl" sz="2800" b="1" dirty="0" smtClean="0">
                <a:solidFill>
                  <a:schemeClr val="bg1"/>
                </a:solidFill>
                <a:latin typeface="Candara" charset="0"/>
                <a:ea typeface="Candara" charset="0"/>
                <a:cs typeface="Candara" charset="0"/>
              </a:rPr>
              <a:t>. LA AUTOTRASCENDENCIA</a:t>
            </a:r>
          </a:p>
        </p:txBody>
      </p:sp>
      <p:sp>
        <p:nvSpPr>
          <p:cNvPr id="2" name="CuadroTexto 1"/>
          <p:cNvSpPr txBox="1"/>
          <p:nvPr/>
        </p:nvSpPr>
        <p:spPr>
          <a:xfrm>
            <a:off x="543698" y="966651"/>
            <a:ext cx="11219934" cy="1292662"/>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capacidad de trascendencia </a:t>
            </a:r>
            <a:r>
              <a:rPr lang="es-ES_tradnl" sz="2600" dirty="0" smtClean="0">
                <a:latin typeface="Candara" charset="0"/>
                <a:ea typeface="Candara" charset="0"/>
                <a:cs typeface="Candara" charset="0"/>
              </a:rPr>
              <a:t>es un poder de la inteligencia espiritual que </a:t>
            </a:r>
            <a:r>
              <a:rPr lang="es-ES_tradnl" sz="2600" dirty="0" smtClean="0">
                <a:solidFill>
                  <a:srgbClr val="0070C0"/>
                </a:solidFill>
                <a:latin typeface="Candara" charset="0"/>
                <a:ea typeface="Candara" charset="0"/>
                <a:cs typeface="Candara" charset="0"/>
              </a:rPr>
              <a:t>faculta al ser humano para moverse </a:t>
            </a:r>
            <a:r>
              <a:rPr lang="es-ES_tradnl" sz="2600" dirty="0" err="1" smtClean="0">
                <a:solidFill>
                  <a:srgbClr val="0070C0"/>
                </a:solidFill>
                <a:latin typeface="Candara" charset="0"/>
                <a:ea typeface="Candara" charset="0"/>
                <a:cs typeface="Candara" charset="0"/>
              </a:rPr>
              <a:t>hac</a:t>
            </a:r>
            <a:r>
              <a:rPr lang="es-ES" sz="2600" dirty="0" smtClean="0">
                <a:solidFill>
                  <a:srgbClr val="0070C0"/>
                </a:solidFill>
                <a:latin typeface="Candara" charset="0"/>
                <a:ea typeface="Candara" charset="0"/>
                <a:cs typeface="Candara" charset="0"/>
              </a:rPr>
              <a:t>ía lo que no conoce</a:t>
            </a:r>
            <a:r>
              <a:rPr lang="es-ES" sz="2600" dirty="0" smtClean="0">
                <a:latin typeface="Candara" charset="0"/>
                <a:ea typeface="Candara" charset="0"/>
                <a:cs typeface="Candara" charset="0"/>
              </a:rPr>
              <a:t>, para </a:t>
            </a:r>
            <a:r>
              <a:rPr lang="es-ES" sz="2600" dirty="0" smtClean="0">
                <a:solidFill>
                  <a:srgbClr val="0070C0"/>
                </a:solidFill>
                <a:latin typeface="Candara" charset="0"/>
                <a:ea typeface="Candara" charset="0"/>
                <a:cs typeface="Candara" charset="0"/>
              </a:rPr>
              <a:t>ir hacia lo que no tiene</a:t>
            </a:r>
            <a:r>
              <a:rPr lang="es-ES" sz="2600" dirty="0" smtClean="0">
                <a:latin typeface="Candara" charset="0"/>
                <a:ea typeface="Candara" charset="0"/>
                <a:cs typeface="Candara" charset="0"/>
              </a:rPr>
              <a:t>, para </a:t>
            </a:r>
            <a:r>
              <a:rPr lang="es-ES" sz="2600" dirty="0" smtClean="0">
                <a:solidFill>
                  <a:srgbClr val="0070C0"/>
                </a:solidFill>
                <a:latin typeface="Candara" charset="0"/>
                <a:ea typeface="Candara" charset="0"/>
                <a:cs typeface="Candara" charset="0"/>
              </a:rPr>
              <a:t>penetrar en el territorio de los desconocido</a:t>
            </a:r>
            <a:r>
              <a:rPr lang="es-ES" sz="2600" dirty="0" smtClean="0">
                <a:latin typeface="Candara" charset="0"/>
                <a:ea typeface="Candara" charset="0"/>
                <a:cs typeface="Candara" charset="0"/>
              </a:rPr>
              <a:t>.</a:t>
            </a:r>
          </a:p>
        </p:txBody>
      </p:sp>
      <p:pic>
        <p:nvPicPr>
          <p:cNvPr id="3" name="Imagen 2"/>
          <p:cNvPicPr>
            <a:picLocks noChangeAspect="1"/>
          </p:cNvPicPr>
          <p:nvPr/>
        </p:nvPicPr>
        <p:blipFill>
          <a:blip r:embed="rId2"/>
          <a:stretch>
            <a:fillRect/>
          </a:stretch>
        </p:blipFill>
        <p:spPr>
          <a:xfrm>
            <a:off x="6894195" y="2384244"/>
            <a:ext cx="4320797" cy="4225560"/>
          </a:xfrm>
          <a:prstGeom prst="rect">
            <a:avLst/>
          </a:prstGeom>
        </p:spPr>
      </p:pic>
      <p:sp>
        <p:nvSpPr>
          <p:cNvPr id="5" name="CuadroTexto 4"/>
          <p:cNvSpPr txBox="1"/>
          <p:nvPr/>
        </p:nvSpPr>
        <p:spPr>
          <a:xfrm>
            <a:off x="936643" y="2850420"/>
            <a:ext cx="5217022" cy="3293209"/>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Por </a:t>
            </a:r>
            <a:r>
              <a:rPr lang="es-ES_tradnl" sz="2600" dirty="0" smtClean="0">
                <a:solidFill>
                  <a:srgbClr val="0070C0"/>
                </a:solidFill>
                <a:latin typeface="Candara" charset="0"/>
                <a:ea typeface="Candara" charset="0"/>
                <a:cs typeface="Candara" charset="0"/>
              </a:rPr>
              <a:t>autotrascendencia</a:t>
            </a:r>
            <a:r>
              <a:rPr lang="es-ES_tradnl" sz="2600" dirty="0" smtClean="0">
                <a:latin typeface="Candara" charset="0"/>
                <a:ea typeface="Candara" charset="0"/>
                <a:cs typeface="Candara" charset="0"/>
              </a:rPr>
              <a:t> entendemos la </a:t>
            </a:r>
            <a:r>
              <a:rPr lang="es-ES_tradnl" sz="2600" dirty="0" smtClean="0">
                <a:solidFill>
                  <a:srgbClr val="0070C0"/>
                </a:solidFill>
                <a:latin typeface="Candara" charset="0"/>
                <a:ea typeface="Candara" charset="0"/>
                <a:cs typeface="Candara" charset="0"/>
              </a:rPr>
              <a:t>capacidad de expandir el yo m</a:t>
            </a:r>
            <a:r>
              <a:rPr lang="es-ES" sz="2600" dirty="0" smtClean="0">
                <a:solidFill>
                  <a:srgbClr val="0070C0"/>
                </a:solidFill>
                <a:latin typeface="Candara" charset="0"/>
                <a:ea typeface="Candara" charset="0"/>
                <a:cs typeface="Candara" charset="0"/>
              </a:rPr>
              <a:t>ás allá de los confines comunes</a:t>
            </a:r>
            <a:r>
              <a:rPr lang="es-ES" sz="2600" dirty="0" smtClean="0">
                <a:latin typeface="Candara" charset="0"/>
                <a:ea typeface="Candara" charset="0"/>
                <a:cs typeface="Candara" charset="0"/>
              </a:rPr>
              <a:t> de las experiencias vitales y cotidianas, nos referimos a la </a:t>
            </a:r>
            <a:r>
              <a:rPr lang="es-ES" sz="2600" dirty="0" smtClean="0">
                <a:solidFill>
                  <a:srgbClr val="0070C0"/>
                </a:solidFill>
                <a:latin typeface="Candara" charset="0"/>
                <a:ea typeface="Candara" charset="0"/>
                <a:cs typeface="Candara" charset="0"/>
              </a:rPr>
              <a:t>capacidad de abrirse a nuevas perspectivas </a:t>
            </a:r>
            <a:r>
              <a:rPr lang="es-ES" sz="2600" dirty="0" smtClean="0">
                <a:latin typeface="Candara" charset="0"/>
                <a:ea typeface="Candara" charset="0"/>
                <a:cs typeface="Candara" charset="0"/>
              </a:rPr>
              <a:t>desde criterios distintos a la lógica racional.</a:t>
            </a:r>
            <a:endParaRPr lang="es-ES_tradnl" sz="2600" dirty="0">
              <a:latin typeface="Candara" charset="0"/>
              <a:ea typeface="Candara" charset="0"/>
              <a:cs typeface="Candara" charset="0"/>
            </a:endParaRPr>
          </a:p>
        </p:txBody>
      </p:sp>
    </p:spTree>
    <p:extLst>
      <p:ext uri="{BB962C8B-B14F-4D97-AF65-F5344CB8AC3E}">
        <p14:creationId xmlns:p14="http://schemas.microsoft.com/office/powerpoint/2010/main" val="146911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43698" y="318499"/>
            <a:ext cx="11219934" cy="523220"/>
          </a:xfrm>
          <a:prstGeom prst="rect">
            <a:avLst/>
          </a:prstGeom>
          <a:solidFill>
            <a:srgbClr val="002060"/>
          </a:solidFill>
        </p:spPr>
        <p:txBody>
          <a:bodyPr wrap="square" rtlCol="0">
            <a:spAutoFit/>
          </a:bodyPr>
          <a:lstStyle/>
          <a:p>
            <a:pPr algn="r"/>
            <a:r>
              <a:rPr lang="es-ES_tradnl" sz="2800" b="1" dirty="0">
                <a:solidFill>
                  <a:schemeClr val="bg1"/>
                </a:solidFill>
                <a:latin typeface="Candara" charset="0"/>
                <a:ea typeface="Candara" charset="0"/>
                <a:cs typeface="Candara" charset="0"/>
              </a:rPr>
              <a:t>4</a:t>
            </a:r>
            <a:r>
              <a:rPr lang="es-ES_tradnl" sz="2800" b="1" dirty="0" smtClean="0">
                <a:solidFill>
                  <a:schemeClr val="bg1"/>
                </a:solidFill>
                <a:latin typeface="Candara" charset="0"/>
                <a:ea typeface="Candara" charset="0"/>
                <a:cs typeface="Candara" charset="0"/>
              </a:rPr>
              <a:t>. LA AUTOTRASCENDENCIA</a:t>
            </a:r>
          </a:p>
        </p:txBody>
      </p:sp>
      <p:sp>
        <p:nvSpPr>
          <p:cNvPr id="2" name="CuadroTexto 1"/>
          <p:cNvSpPr txBox="1"/>
          <p:nvPr/>
        </p:nvSpPr>
        <p:spPr>
          <a:xfrm>
            <a:off x="543698" y="966651"/>
            <a:ext cx="11219934" cy="1692771"/>
          </a:xfrm>
          <a:prstGeom prst="rect">
            <a:avLst/>
          </a:prstGeom>
          <a:noFill/>
        </p:spPr>
        <p:txBody>
          <a:bodyPr wrap="square" rtlCol="0">
            <a:spAutoFit/>
          </a:bodyPr>
          <a:lstStyle/>
          <a:p>
            <a:pPr algn="just"/>
            <a:r>
              <a:rPr lang="es-ES_tradnl" sz="2600" dirty="0" smtClean="0">
                <a:latin typeface="Candara" charset="0"/>
                <a:ea typeface="Candara" charset="0"/>
                <a:cs typeface="Candara" charset="0"/>
              </a:rPr>
              <a:t>La </a:t>
            </a:r>
            <a:r>
              <a:rPr lang="es-ES_tradnl" sz="2600" dirty="0" smtClean="0">
                <a:solidFill>
                  <a:srgbClr val="0070C0"/>
                </a:solidFill>
                <a:latin typeface="Candara" charset="0"/>
                <a:ea typeface="Candara" charset="0"/>
                <a:cs typeface="Candara" charset="0"/>
              </a:rPr>
              <a:t>inteligencia espiritual </a:t>
            </a:r>
            <a:r>
              <a:rPr lang="es-ES_tradnl" sz="2600" dirty="0" smtClean="0">
                <a:latin typeface="Candara" charset="0"/>
                <a:ea typeface="Candara" charset="0"/>
                <a:cs typeface="Candara" charset="0"/>
              </a:rPr>
              <a:t>le </a:t>
            </a:r>
            <a:r>
              <a:rPr lang="es-ES_tradnl" sz="2600" dirty="0" smtClean="0">
                <a:solidFill>
                  <a:srgbClr val="0070C0"/>
                </a:solidFill>
                <a:latin typeface="Candara" charset="0"/>
                <a:ea typeface="Candara" charset="0"/>
                <a:cs typeface="Candara" charset="0"/>
              </a:rPr>
              <a:t>faculta para trascender </a:t>
            </a:r>
            <a:r>
              <a:rPr lang="es-ES_tradnl" sz="2600" dirty="0" smtClean="0">
                <a:latin typeface="Candara" charset="0"/>
                <a:ea typeface="Candara" charset="0"/>
                <a:cs typeface="Candara" charset="0"/>
              </a:rPr>
              <a:t>y, al hacerlo, </a:t>
            </a:r>
            <a:r>
              <a:rPr lang="es-ES_tradnl" sz="2600" dirty="0" smtClean="0">
                <a:solidFill>
                  <a:srgbClr val="0070C0"/>
                </a:solidFill>
                <a:latin typeface="Candara" charset="0"/>
                <a:ea typeface="Candara" charset="0"/>
                <a:cs typeface="Candara" charset="0"/>
              </a:rPr>
              <a:t>supera el marco de lo inmediato, de lo superficial</a:t>
            </a:r>
            <a:r>
              <a:rPr lang="es-ES_tradnl" sz="2600" dirty="0" smtClean="0">
                <a:latin typeface="Candara" charset="0"/>
                <a:ea typeface="Candara" charset="0"/>
                <a:cs typeface="Candara" charset="0"/>
              </a:rPr>
              <a:t> y se adentra por unos </a:t>
            </a:r>
            <a:r>
              <a:rPr lang="es-ES_tradnl" sz="2600" dirty="0" smtClean="0">
                <a:solidFill>
                  <a:srgbClr val="0070C0"/>
                </a:solidFill>
                <a:latin typeface="Candara" charset="0"/>
                <a:ea typeface="Candara" charset="0"/>
                <a:cs typeface="Candara" charset="0"/>
              </a:rPr>
              <a:t>derroteros que no sabe a d</a:t>
            </a:r>
            <a:r>
              <a:rPr lang="es-ES" sz="2600" dirty="0" err="1" smtClean="0">
                <a:solidFill>
                  <a:srgbClr val="0070C0"/>
                </a:solidFill>
                <a:latin typeface="Candara" charset="0"/>
                <a:ea typeface="Candara" charset="0"/>
                <a:cs typeface="Candara" charset="0"/>
              </a:rPr>
              <a:t>ónde</a:t>
            </a:r>
            <a:r>
              <a:rPr lang="es-ES" sz="2600" dirty="0" smtClean="0">
                <a:solidFill>
                  <a:srgbClr val="0070C0"/>
                </a:solidFill>
                <a:latin typeface="Candara" charset="0"/>
                <a:ea typeface="Candara" charset="0"/>
                <a:cs typeface="Candara" charset="0"/>
              </a:rPr>
              <a:t> van a conducirle. </a:t>
            </a:r>
            <a:r>
              <a:rPr lang="es-ES" sz="2600" dirty="0" smtClean="0">
                <a:latin typeface="Candara" charset="0"/>
                <a:ea typeface="Candara" charset="0"/>
                <a:cs typeface="Candara" charset="0"/>
              </a:rPr>
              <a:t>Al emprender tal itinerario, </a:t>
            </a:r>
            <a:r>
              <a:rPr lang="es-ES" sz="2600" dirty="0" smtClean="0">
                <a:solidFill>
                  <a:srgbClr val="0070C0"/>
                </a:solidFill>
                <a:latin typeface="Candara" charset="0"/>
                <a:ea typeface="Candara" charset="0"/>
                <a:cs typeface="Candara" charset="0"/>
              </a:rPr>
              <a:t>deja de ser</a:t>
            </a:r>
            <a:r>
              <a:rPr lang="es-ES" sz="2600" dirty="0" smtClean="0">
                <a:latin typeface="Candara" charset="0"/>
                <a:ea typeface="Candara" charset="0"/>
                <a:cs typeface="Candara" charset="0"/>
              </a:rPr>
              <a:t>, por definición, </a:t>
            </a:r>
            <a:r>
              <a:rPr lang="es-ES" sz="2600" dirty="0" smtClean="0">
                <a:solidFill>
                  <a:srgbClr val="0070C0"/>
                </a:solidFill>
                <a:latin typeface="Candara" charset="0"/>
                <a:ea typeface="Candara" charset="0"/>
                <a:cs typeface="Candara" charset="0"/>
              </a:rPr>
              <a:t>el que era y madura como ser humano</a:t>
            </a:r>
            <a:r>
              <a:rPr lang="es-ES" sz="2600" dirty="0" smtClean="0">
                <a:latin typeface="Candara" charset="0"/>
                <a:ea typeface="Candara" charset="0"/>
                <a:cs typeface="Candara" charset="0"/>
              </a:rPr>
              <a:t>.</a:t>
            </a:r>
            <a:endParaRPr lang="es-ES_tradnl" sz="2600" dirty="0">
              <a:latin typeface="Candara" charset="0"/>
              <a:ea typeface="Candara" charset="0"/>
              <a:cs typeface="Candara" charset="0"/>
            </a:endParaRPr>
          </a:p>
        </p:txBody>
      </p:sp>
      <p:pic>
        <p:nvPicPr>
          <p:cNvPr id="3" name="Imagen 2"/>
          <p:cNvPicPr>
            <a:picLocks noChangeAspect="1"/>
          </p:cNvPicPr>
          <p:nvPr/>
        </p:nvPicPr>
        <p:blipFill>
          <a:blip r:embed="rId2"/>
          <a:stretch>
            <a:fillRect/>
          </a:stretch>
        </p:blipFill>
        <p:spPr>
          <a:xfrm>
            <a:off x="1032949" y="2659422"/>
            <a:ext cx="10241432" cy="4073646"/>
          </a:xfrm>
          <a:prstGeom prst="rect">
            <a:avLst/>
          </a:prstGeom>
        </p:spPr>
      </p:pic>
    </p:spTree>
    <p:extLst>
      <p:ext uri="{BB962C8B-B14F-4D97-AF65-F5344CB8AC3E}">
        <p14:creationId xmlns:p14="http://schemas.microsoft.com/office/powerpoint/2010/main" val="72317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2160</Words>
  <Application>Microsoft Macintosh PowerPoint</Application>
  <PresentationFormat>Panorámica</PresentationFormat>
  <Paragraphs>111</Paragraphs>
  <Slides>30</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Adobe Gothic Std B</vt:lpstr>
      <vt:lpstr>Arial</vt:lpstr>
      <vt:lpstr>Britannic Bold</vt:lpstr>
      <vt:lpstr>Brush Script MT Italic</vt:lpstr>
      <vt:lpstr>Calibri</vt:lpstr>
      <vt:lpstr>Calibri Light</vt:lpstr>
      <vt:lpstr>Candara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Oscar A. Pérez Sayago</dc:creator>
  <cp:lastModifiedBy>Oscar A. Pérez Sayago</cp:lastModifiedBy>
  <cp:revision>52</cp:revision>
  <dcterms:created xsi:type="dcterms:W3CDTF">2016-06-07T20:11:18Z</dcterms:created>
  <dcterms:modified xsi:type="dcterms:W3CDTF">2016-06-13T11:55:04Z</dcterms:modified>
</cp:coreProperties>
</file>